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commentAuthors.xml" ContentType="application/vnd.openxmlformats-officedocument.presentationml.commentAuthors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8.png" ContentType="image/png"/>
  <Override PartName="/ppt/media/image117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58.png" ContentType="image/png"/>
  <Override PartName="/ppt/media/image57.png" ContentType="image/png"/>
  <Override PartName="/ppt/media/image56.png" ContentType="image/png"/>
  <Override PartName="/ppt/media/image22.jpeg" ContentType="image/jpeg"/>
  <Override PartName="/ppt/media/image55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38.png" ContentType="image/png"/>
  <Override PartName="/ppt/media/image73.png" ContentType="image/png"/>
  <Override PartName="/ppt/media/image20.jpeg" ContentType="image/jpeg"/>
  <Override PartName="/ppt/media/image3.png" ContentType="image/png"/>
  <Override PartName="/ppt/media/image53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19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5.png" ContentType="image/png"/>
  <Override PartName="/ppt/media/image90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21.jpeg" ContentType="image/jpe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119.png" ContentType="image/png"/>
  <Override PartName="/ppt/media/image50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9.png" ContentType="image/png"/>
  <Override PartName="/ppt/media/image94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s/comment10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_rels/notesSlide40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41.xml" ContentType="application/vnd.openxmlformats-officedocument.presentationml.notesSlide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Nadav Har'El" initials="NH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commentAuthors" Target="commentAuthors.xml"/>
</Relationships>
</file>

<file path=ppt/comments/comment10.xml><?xml version="1.0" encoding="utf-8"?>
<p:cmLst xmlns:p="http://schemas.openxmlformats.org/presentationml/2006/main">
  <p:cm authorId="0" dt="00-00-00T00:00:00.000000000" idx="1">
    <p:pos x="6118" y="0"/>
    <p:text>Also, it is slow even one one core (I think scylla on one core was 4 times faster than Cassandra?).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25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25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25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43D8116-D2E8-4918-AC7D-456F80BC081A}" type="slidenum">
              <a:rPr lang="en-US" sz="1400" spc="-1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 marL="216000" indent="-21600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  <a:p>
            <a:pPr marL="216000" indent="-21600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4920">
              <a:lnSpc>
                <a:spcPct val="100000"/>
              </a:lnSpc>
            </a:pPr>
            <a:endParaRPr/>
          </a:p>
          <a:p>
            <a:pPr marL="216000" indent="-21492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r>
              <a:rPr lang="en-US" sz="11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http://aws.amazon.com/ec2/pricing/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91440" bIns="91440"/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  <a:p>
            <a:pPr marL="216000" indent="-213120">
              <a:lnSpc>
                <a:spcPct val="100000"/>
              </a:lnSpc>
            </a:pP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8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8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tIns="91440" bIns="91440" anchor="b"/>
          <a:p>
            <a:endParaRPr/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3994200" cy="3725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0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Seventh Outline Level</a:t>
            </a:r>
            <a:endParaRPr/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92240" y="1200240"/>
            <a:ext cx="3994200" cy="372528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0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3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6.xml"/><Relationship Id="rId3" Type="http://schemas.openxmlformats.org/officeDocument/2006/relationships/comments" Target="../comments/commen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76.xml"/><Relationship Id="rId5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slideLayout" Target="../slideLayouts/slideLayout64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64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6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16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6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slideLayout" Target="../slideLayouts/slideLayout16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16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76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685800" y="707040"/>
            <a:ext cx="7769160" cy="115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Cloudius Systems presents:</a:t>
            </a:r>
            <a:endParaRPr/>
          </a:p>
        </p:txBody>
      </p:sp>
      <p:sp>
        <p:nvSpPr>
          <p:cNvPr id="261" name="CustomShape 2"/>
          <p:cNvSpPr/>
          <p:nvPr/>
        </p:nvSpPr>
        <p:spPr>
          <a:xfrm>
            <a:off x="1855080" y="3980880"/>
            <a:ext cx="5333760" cy="78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"/>
          <p:cNvSpPr/>
          <p:nvPr/>
        </p:nvSpPr>
        <p:spPr>
          <a:xfrm>
            <a:off x="-1080" y="6840"/>
            <a:ext cx="9140760" cy="5140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Shape 30" descr=""/>
          <p:cNvPicPr/>
          <p:nvPr/>
        </p:nvPicPr>
        <p:blipFill>
          <a:blip r:embed="rId1"/>
          <a:stretch/>
        </p:blipFill>
        <p:spPr>
          <a:xfrm>
            <a:off x="2446920" y="1470600"/>
            <a:ext cx="3749400" cy="1879200"/>
          </a:xfrm>
          <a:prstGeom prst="rect">
            <a:avLst/>
          </a:prstGeom>
          <a:ln>
            <a:noFill/>
          </a:ln>
        </p:spPr>
      </p:pic>
      <p:sp>
        <p:nvSpPr>
          <p:cNvPr id="264" name="CustomShape 4"/>
          <p:cNvSpPr/>
          <p:nvPr/>
        </p:nvSpPr>
        <p:spPr>
          <a:xfrm>
            <a:off x="855000" y="3353040"/>
            <a:ext cx="776916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3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NoSQL goes NATIVE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Raphael Carvalho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126" descr=""/>
          <p:cNvPicPr/>
          <p:nvPr/>
        </p:nvPicPr>
        <p:blipFill>
          <a:blip r:embed="rId1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and compaction</a:t>
            </a:r>
            <a:endParaRPr/>
          </a:p>
        </p:txBody>
      </p:sp>
      <p:sp>
        <p:nvSpPr>
          <p:cNvPr id="311" name="CustomShape 2"/>
          <p:cNvSpPr/>
          <p:nvPr/>
        </p:nvSpPr>
        <p:spPr>
          <a:xfrm>
            <a:off x="880920" y="1514880"/>
            <a:ext cx="1661400" cy="4986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1</a:t>
            </a:r>
            <a:endParaRPr/>
          </a:p>
        </p:txBody>
      </p:sp>
      <p:sp>
        <p:nvSpPr>
          <p:cNvPr id="312" name="CustomShape 3"/>
          <p:cNvSpPr/>
          <p:nvPr/>
        </p:nvSpPr>
        <p:spPr>
          <a:xfrm>
            <a:off x="880920" y="2070000"/>
            <a:ext cx="1661400" cy="4986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2</a:t>
            </a:r>
            <a:endParaRPr/>
          </a:p>
        </p:txBody>
      </p:sp>
      <p:sp>
        <p:nvSpPr>
          <p:cNvPr id="313" name="CustomShape 4"/>
          <p:cNvSpPr/>
          <p:nvPr/>
        </p:nvSpPr>
        <p:spPr>
          <a:xfrm>
            <a:off x="880560" y="2624760"/>
            <a:ext cx="1661400" cy="4986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3</a:t>
            </a:r>
            <a:endParaRPr/>
          </a:p>
        </p:txBody>
      </p:sp>
      <p:sp>
        <p:nvSpPr>
          <p:cNvPr id="314" name="CustomShape 5"/>
          <p:cNvSpPr/>
          <p:nvPr/>
        </p:nvSpPr>
        <p:spPr>
          <a:xfrm>
            <a:off x="713520" y="1321200"/>
            <a:ext cx="360" cy="300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6"/>
          <p:cNvSpPr/>
          <p:nvPr/>
        </p:nvSpPr>
        <p:spPr>
          <a:xfrm rot="16200000">
            <a:off x="-234720" y="2424960"/>
            <a:ext cx="130896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Time</a:t>
            </a:r>
            <a:endParaRPr/>
          </a:p>
        </p:txBody>
      </p:sp>
      <p:sp>
        <p:nvSpPr>
          <p:cNvPr id="316" name="CustomShape 7"/>
          <p:cNvSpPr/>
          <p:nvPr/>
        </p:nvSpPr>
        <p:spPr>
          <a:xfrm>
            <a:off x="880560" y="3179880"/>
            <a:ext cx="1661400" cy="4986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4</a:t>
            </a:r>
            <a:endParaRPr/>
          </a:p>
        </p:txBody>
      </p:sp>
      <p:sp>
        <p:nvSpPr>
          <p:cNvPr id="317" name="CustomShape 8"/>
          <p:cNvSpPr/>
          <p:nvPr/>
        </p:nvSpPr>
        <p:spPr>
          <a:xfrm>
            <a:off x="880560" y="3734640"/>
            <a:ext cx="1661400" cy="49860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5</a:t>
            </a:r>
            <a:endParaRPr/>
          </a:p>
        </p:txBody>
      </p:sp>
      <p:sp>
        <p:nvSpPr>
          <p:cNvPr id="318" name="CustomShape 9"/>
          <p:cNvSpPr/>
          <p:nvPr/>
        </p:nvSpPr>
        <p:spPr>
          <a:xfrm>
            <a:off x="2601000" y="3179880"/>
            <a:ext cx="1661400" cy="854280"/>
          </a:xfrm>
          <a:prstGeom prst="rect">
            <a:avLst/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1+2+3</a:t>
            </a:r>
            <a:endParaRPr/>
          </a:p>
        </p:txBody>
      </p:sp>
      <p:sp>
        <p:nvSpPr>
          <p:cNvPr id="319" name="CustomShape 10"/>
          <p:cNvSpPr/>
          <p:nvPr/>
        </p:nvSpPr>
        <p:spPr>
          <a:xfrm>
            <a:off x="2686320" y="1558800"/>
            <a:ext cx="348840" cy="15645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1"/>
          <p:cNvSpPr/>
          <p:nvPr/>
        </p:nvSpPr>
        <p:spPr>
          <a:xfrm rot="5400000">
            <a:off x="3123720" y="2250000"/>
            <a:ext cx="622080" cy="64008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2"/>
          <p:cNvSpPr/>
          <p:nvPr/>
        </p:nvSpPr>
        <p:spPr>
          <a:xfrm>
            <a:off x="569160" y="4328280"/>
            <a:ext cx="213696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Foreground Job</a:t>
            </a:r>
            <a:endParaRPr/>
          </a:p>
        </p:txBody>
      </p:sp>
      <p:sp>
        <p:nvSpPr>
          <p:cNvPr id="322" name="CustomShape 13"/>
          <p:cNvSpPr/>
          <p:nvPr/>
        </p:nvSpPr>
        <p:spPr>
          <a:xfrm>
            <a:off x="2363040" y="4332600"/>
            <a:ext cx="213696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Background Job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3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6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6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in">
                                      <p:cBhvr additive="repl">
                                        <p:cTn id="72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144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24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Performance: cannot utilize hardware resources efficiently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High latency due to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Java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and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JVM GC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Intricate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configuration</a:t>
            </a:r>
            <a:endParaRPr/>
          </a:p>
          <a:p>
            <a:pPr marL="457200" indent="-377640">
              <a:lnSpc>
                <a:spcPct val="115000"/>
              </a:lnSpc>
            </a:pPr>
            <a:endParaRPr/>
          </a:p>
          <a:p>
            <a:pPr marL="457200" indent="-377640">
              <a:lnSpc>
                <a:spcPct val="115000"/>
              </a:lnSpc>
            </a:pPr>
            <a:endParaRPr/>
          </a:p>
          <a:p>
            <a:pPr marL="457200" indent="-377640">
              <a:lnSpc>
                <a:spcPct val="100000"/>
              </a:lnSpc>
            </a:pPr>
            <a:endParaRPr/>
          </a:p>
        </p:txBody>
      </p:sp>
      <p:pic>
        <p:nvPicPr>
          <p:cNvPr id="325" name="Shape 146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Cassandra Problems</a:t>
            </a:r>
            <a:endParaRPr/>
          </a:p>
        </p:txBody>
      </p:sp>
    </p:spTree>
  </p:cSld>
  <p:timing>
    <p:tnLst>
      <p:par>
        <p:cTn id="82" dur="indefinite" restart="never" nodeType="tmRoot">
          <p:childTnLst>
            <p:seq>
              <p:cTn id="8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Shape 153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330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331" name="Shape 156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4" dur="indefinite" restart="never" nodeType="tmRoot">
          <p:childTnLst>
            <p:seq>
              <p:cTn id="8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161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792720" y="2014560"/>
            <a:ext cx="8480520" cy="24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THE POWER OF</a:t>
            </a:r>
            <a:endParaRPr/>
          </a:p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CASSANDRA AT </a:t>
            </a:r>
            <a:endParaRPr/>
          </a:p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THE SPEED OF REDIS</a:t>
            </a:r>
            <a:endParaRPr/>
          </a:p>
        </p:txBody>
      </p:sp>
      <p:pic>
        <p:nvPicPr>
          <p:cNvPr id="334" name="Shape 163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 DB</a:t>
            </a:r>
            <a:endParaRPr/>
          </a:p>
        </p:txBody>
      </p:sp>
    </p:spTree>
  </p:cSld>
  <p:timing>
    <p:tnLst>
      <p:par>
        <p:cTn id="86" dur="indefinite" restart="never" nodeType="tmRoot">
          <p:childTnLst>
            <p:seq>
              <p:cTn id="8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169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7441920" y="3916800"/>
            <a:ext cx="1698840" cy="1223640"/>
          </a:xfrm>
          <a:prstGeom prst="rect">
            <a:avLst/>
          </a:prstGeom>
          <a:ln>
            <a:noFill/>
          </a:ln>
        </p:spPr>
      </p:pic>
      <p:sp>
        <p:nvSpPr>
          <p:cNvPr id="337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2"/>
          <p:cNvSpPr/>
          <p:nvPr/>
        </p:nvSpPr>
        <p:spPr>
          <a:xfrm>
            <a:off x="821520" y="96588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AWESOME REDUNDANCY &amp; HA</a:t>
            </a:r>
            <a:endParaRPr/>
          </a:p>
        </p:txBody>
      </p:sp>
      <p:pic>
        <p:nvPicPr>
          <p:cNvPr id="339" name="Shape 172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pic>
        <p:nvPicPr>
          <p:cNvPr id="340" name="Shape 173" descr=""/>
          <p:cNvPicPr/>
          <p:nvPr/>
        </p:nvPicPr>
        <p:blipFill>
          <a:blip r:embed="rId3"/>
          <a:stretch/>
        </p:blipFill>
        <p:spPr>
          <a:xfrm>
            <a:off x="3214800" y="2069640"/>
            <a:ext cx="4642560" cy="253692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821520" y="2053080"/>
            <a:ext cx="822636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  <a:buClr>
                <a:srgbClr val="3a2d55"/>
              </a:buClr>
              <a:buFont typeface="Roboto Condensed"/>
              <a:buChar char="+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Multi DC</a:t>
            </a:r>
            <a:endParaRPr/>
          </a:p>
          <a:p>
            <a:pPr marL="457200" indent="-377640">
              <a:lnSpc>
                <a:spcPct val="115000"/>
              </a:lnSpc>
              <a:buClr>
                <a:srgbClr val="3a2d55"/>
              </a:buClr>
              <a:buFont typeface="Roboto Condensed"/>
              <a:buChar char="+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Spark</a:t>
            </a:r>
            <a:endParaRPr/>
          </a:p>
          <a:p>
            <a:pPr marL="457200" indent="-377640">
              <a:lnSpc>
                <a:spcPct val="115000"/>
              </a:lnSpc>
              <a:buClr>
                <a:srgbClr val="3a2d55"/>
              </a:buClr>
              <a:buFont typeface="Roboto Condensed"/>
              <a:buChar char="+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CQL</a:t>
            </a:r>
            <a:endParaRPr/>
          </a:p>
          <a:p>
            <a:pPr marL="457200" indent="-377640">
              <a:lnSpc>
                <a:spcPct val="115000"/>
              </a:lnSpc>
              <a:buClr>
                <a:srgbClr val="3a2d55"/>
              </a:buClr>
              <a:buFont typeface="Roboto Condensed"/>
              <a:buChar char="+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Auto sharding</a:t>
            </a:r>
            <a:endParaRPr/>
          </a:p>
          <a:p>
            <a:pPr marL="457200" indent="-377640">
              <a:lnSpc>
                <a:spcPct val="115000"/>
              </a:lnSpc>
              <a:buClr>
                <a:srgbClr val="3a2d55"/>
              </a:buClr>
              <a:buFont typeface="Roboto Condensed"/>
              <a:buChar char="+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Wide rows</a:t>
            </a:r>
            <a:endParaRPr/>
          </a:p>
        </p:txBody>
      </p:sp>
    </p:spTree>
  </p:cSld>
  <p:timing>
    <p:tnLst>
      <p:par>
        <p:cTn id="88" dur="indefinite" restart="never" nodeType="tmRoot">
          <p:childTnLst>
            <p:seq>
              <p:cTn id="8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3" name="Shape 180" descr=""/>
          <p:cNvPicPr/>
          <p:nvPr/>
        </p:nvPicPr>
        <p:blipFill>
          <a:blip r:embed="rId1"/>
          <a:stretch/>
        </p:blipFill>
        <p:spPr>
          <a:xfrm>
            <a:off x="77400" y="4413240"/>
            <a:ext cx="1475280" cy="61992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7900920" y="365292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821520" y="20376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RESULTS: THROUGHPUT/SCALE UP</a:t>
            </a:r>
            <a:endParaRPr/>
          </a:p>
        </p:txBody>
      </p:sp>
      <p:pic>
        <p:nvPicPr>
          <p:cNvPr id="346" name="Shape 183" descr=""/>
          <p:cNvPicPr/>
          <p:nvPr/>
        </p:nvPicPr>
        <p:blipFill>
          <a:blip r:embed="rId2"/>
          <a:stretch/>
        </p:blipFill>
        <p:spPr>
          <a:xfrm>
            <a:off x="200880" y="1061280"/>
            <a:ext cx="8738640" cy="315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188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348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Shape 190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sp>
        <p:nvSpPr>
          <p:cNvPr id="350" name="CustomShape 2"/>
          <p:cNvSpPr/>
          <p:nvPr/>
        </p:nvSpPr>
        <p:spPr>
          <a:xfrm>
            <a:off x="7900920" y="365292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"/>
          <p:cNvSpPr/>
          <p:nvPr/>
        </p:nvSpPr>
        <p:spPr>
          <a:xfrm>
            <a:off x="1904400" y="181440"/>
            <a:ext cx="64213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LATENCY - AVG</a:t>
            </a:r>
            <a:endParaRPr/>
          </a:p>
        </p:txBody>
      </p:sp>
      <p:pic>
        <p:nvPicPr>
          <p:cNvPr id="352" name="Shape 193" descr=""/>
          <p:cNvPicPr/>
          <p:nvPr/>
        </p:nvPicPr>
        <p:blipFill>
          <a:blip r:embed="rId3"/>
          <a:stretch/>
        </p:blipFill>
        <p:spPr>
          <a:xfrm>
            <a:off x="614160" y="1004760"/>
            <a:ext cx="7806600" cy="370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hape 198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354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5" name="Shape 200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sp>
        <p:nvSpPr>
          <p:cNvPr id="356" name="CustomShape 2"/>
          <p:cNvSpPr/>
          <p:nvPr/>
        </p:nvSpPr>
        <p:spPr>
          <a:xfrm>
            <a:off x="7900920" y="365292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"/>
          <p:cNvSpPr/>
          <p:nvPr/>
        </p:nvSpPr>
        <p:spPr>
          <a:xfrm>
            <a:off x="1904400" y="181440"/>
            <a:ext cx="64213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LATENCY - P99</a:t>
            </a:r>
            <a:endParaRPr/>
          </a:p>
        </p:txBody>
      </p:sp>
      <p:pic>
        <p:nvPicPr>
          <p:cNvPr id="358" name="Shape 203" descr=""/>
          <p:cNvPicPr/>
          <p:nvPr/>
        </p:nvPicPr>
        <p:blipFill>
          <a:blip r:embed="rId3"/>
          <a:stretch/>
        </p:blipFill>
        <p:spPr>
          <a:xfrm>
            <a:off x="615240" y="1038600"/>
            <a:ext cx="8096400" cy="366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208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1" name="Shape 210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sp>
        <p:nvSpPr>
          <p:cNvPr id="362" name="CustomShape 2"/>
          <p:cNvSpPr/>
          <p:nvPr/>
        </p:nvSpPr>
        <p:spPr>
          <a:xfrm>
            <a:off x="7900920" y="365292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"/>
          <p:cNvSpPr/>
          <p:nvPr/>
        </p:nvSpPr>
        <p:spPr>
          <a:xfrm>
            <a:off x="1904400" y="181440"/>
            <a:ext cx="642132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LATENCY - AVERAGE</a:t>
            </a:r>
            <a:endParaRPr/>
          </a:p>
        </p:txBody>
      </p:sp>
      <p:pic>
        <p:nvPicPr>
          <p:cNvPr id="364" name="Shape 213" descr=""/>
          <p:cNvPicPr/>
          <p:nvPr/>
        </p:nvPicPr>
        <p:blipFill>
          <a:blip r:embed="rId3"/>
          <a:stretch/>
        </p:blipFill>
        <p:spPr>
          <a:xfrm>
            <a:off x="352440" y="1182960"/>
            <a:ext cx="8435520" cy="306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59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7040" cy="239040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322800" y="2933280"/>
            <a:ext cx="2166480" cy="50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7" name="Shape 61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7080" cy="621720"/>
          </a:xfrm>
          <a:prstGeom prst="rect">
            <a:avLst/>
          </a:prstGeom>
          <a:ln>
            <a:noFill/>
          </a:ln>
        </p:spPr>
      </p:pic>
      <p:sp>
        <p:nvSpPr>
          <p:cNvPr id="368" name="CustomShape 2"/>
          <p:cNvSpPr/>
          <p:nvPr/>
        </p:nvSpPr>
        <p:spPr>
          <a:xfrm>
            <a:off x="7900920" y="3652920"/>
            <a:ext cx="36835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Shape 63" descr=""/>
          <p:cNvPicPr/>
          <p:nvPr/>
        </p:nvPicPr>
        <p:blipFill>
          <a:blip r:embed="rId3"/>
          <a:stretch/>
        </p:blipFill>
        <p:spPr>
          <a:xfrm>
            <a:off x="144360" y="1191240"/>
            <a:ext cx="6308280" cy="3896640"/>
          </a:xfrm>
          <a:prstGeom prst="rect">
            <a:avLst/>
          </a:prstGeom>
          <a:ln>
            <a:noFill/>
          </a:ln>
        </p:spPr>
      </p:pic>
      <p:sp>
        <p:nvSpPr>
          <p:cNvPr id="370" name="CustomShape 3"/>
          <p:cNvSpPr/>
          <p:nvPr/>
        </p:nvSpPr>
        <p:spPr>
          <a:xfrm>
            <a:off x="1940400" y="298440"/>
            <a:ext cx="6423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THROUGHPUT</a:t>
            </a:r>
            <a:endParaRPr/>
          </a:p>
        </p:txBody>
      </p:sp>
    </p:spTree>
  </p:cSld>
  <p:timing>
    <p:tnLst>
      <p:par>
        <p:cTn id="98" dur="indefinite" restart="never" nodeType="tmRoot">
          <p:childTnLst>
            <p:seq>
              <p:cTn id="9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36" descr=""/>
          <p:cNvPicPr/>
          <p:nvPr/>
        </p:nvPicPr>
        <p:blipFill>
          <a:blip r:embed="rId1"/>
          <a:stretch/>
        </p:blipFill>
        <p:spPr>
          <a:xfrm>
            <a:off x="1868040" y="17928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266" name="CustomShape 1"/>
          <p:cNvSpPr/>
          <p:nvPr/>
        </p:nvSpPr>
        <p:spPr>
          <a:xfrm>
            <a:off x="-444600" y="1555200"/>
            <a:ext cx="8480520" cy="24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Raphael Santana Carvalho</a:t>
            </a:r>
            <a:endParaRPr/>
          </a:p>
          <a:p>
            <a:pPr marL="457200" indent="457200">
              <a:lnSpc>
                <a:spcPct val="100000"/>
              </a:lnSpc>
            </a:pP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Work at ScyllaDB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Kernel programming;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File System;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Classical music.</a:t>
            </a:r>
            <a:endParaRPr/>
          </a:p>
          <a:p>
            <a:pPr marL="457200" indent="457200">
              <a:lnSpc>
                <a:spcPct val="100000"/>
              </a:lnSpc>
            </a:pPr>
            <a:endParaRPr/>
          </a:p>
        </p:txBody>
      </p:sp>
      <p:pic>
        <p:nvPicPr>
          <p:cNvPr id="267" name="Shape 38" descr=""/>
          <p:cNvPicPr/>
          <p:nvPr/>
        </p:nvPicPr>
        <p:blipFill>
          <a:blip r:embed="rId2"/>
          <a:stretch/>
        </p:blipFill>
        <p:spPr>
          <a:xfrm>
            <a:off x="388800" y="298080"/>
            <a:ext cx="1703160" cy="71532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829440" y="9950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Who am I?</a:t>
            </a:r>
            <a:endParaRPr/>
          </a:p>
        </p:txBody>
      </p:sp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5959080" y="934200"/>
            <a:ext cx="3150360" cy="236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69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7040" cy="239040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3322800" y="2933280"/>
            <a:ext cx="2166480" cy="50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3" name="Shape 71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7080" cy="621720"/>
          </a:xfrm>
          <a:prstGeom prst="rect">
            <a:avLst/>
          </a:prstGeom>
          <a:ln>
            <a:noFill/>
          </a:ln>
        </p:spPr>
      </p:pic>
      <p:sp>
        <p:nvSpPr>
          <p:cNvPr id="374" name="CustomShape 2"/>
          <p:cNvSpPr/>
          <p:nvPr/>
        </p:nvSpPr>
        <p:spPr>
          <a:xfrm>
            <a:off x="7900920" y="3652920"/>
            <a:ext cx="36835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5" name="Shape 73" descr=""/>
          <p:cNvPicPr/>
          <p:nvPr/>
        </p:nvPicPr>
        <p:blipFill>
          <a:blip r:embed="rId3"/>
          <a:stretch/>
        </p:blipFill>
        <p:spPr>
          <a:xfrm>
            <a:off x="433440" y="830520"/>
            <a:ext cx="8275680" cy="393228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1904400" y="181440"/>
            <a:ext cx="64231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LATENCY</a:t>
            </a:r>
            <a:endParaRPr/>
          </a:p>
        </p:txBody>
      </p:sp>
    </p:spTree>
  </p:cSld>
  <p:timing>
    <p:tnLst>
      <p:par>
        <p:cTn id="100" dur="indefinite" restart="never" nodeType="tmRoot">
          <p:childTnLst>
            <p:seq>
              <p:cTn id="10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218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78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Self-tuning: internally manages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resources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Efficient 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utilization of server hardware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High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observability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via monitoring counters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Cassandra compatible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tooling</a:t>
            </a:r>
            <a:endParaRPr/>
          </a:p>
          <a:p>
            <a:pPr marL="457200" indent="-377640">
              <a:lnSpc>
                <a:spcPct val="100000"/>
              </a:lnSpc>
            </a:pPr>
            <a:endParaRPr/>
          </a:p>
        </p:txBody>
      </p:sp>
      <p:pic>
        <p:nvPicPr>
          <p:cNvPr id="379" name="Shape 220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380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ScyllaDB Admin Philosophy</a:t>
            </a:r>
            <a:endParaRPr/>
          </a:p>
        </p:txBody>
      </p:sp>
    </p:spTree>
  </p:cSld>
  <p:timing>
    <p:tnLst>
      <p:par>
        <p:cTn id="102" dur="indefinite" restart="never" nodeType="tmRoot">
          <p:childTnLst>
            <p:seq>
              <p:cTn id="10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20592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Monitoring Scylla</a:t>
            </a:r>
            <a:endParaRPr/>
          </a:p>
        </p:txBody>
      </p:sp>
      <p:pic>
        <p:nvPicPr>
          <p:cNvPr id="382" name="Shape 227" descr=""/>
          <p:cNvPicPr/>
          <p:nvPr/>
        </p:nvPicPr>
        <p:blipFill>
          <a:blip r:embed="rId1"/>
          <a:stretch/>
        </p:blipFill>
        <p:spPr>
          <a:xfrm>
            <a:off x="141480" y="977760"/>
            <a:ext cx="8809560" cy="414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4" dur="indefinite" restart="never" nodeType="tmRoot">
          <p:childTnLst>
            <p:seq>
              <p:cTn id="10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232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384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"/>
          <p:cNvSpPr/>
          <p:nvPr/>
        </p:nvSpPr>
        <p:spPr>
          <a:xfrm>
            <a:off x="602640" y="1106640"/>
            <a:ext cx="85878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WHAT WOULD YOU DO WITH 1 MILLION TPS?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821520" y="2053080"/>
            <a:ext cx="822636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Shrink your cluster by a factor of X10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Handle traffic spikes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Get the most out of your data - Run more queries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Stop using caches in front of the database 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Stop worrying about latency</a:t>
            </a:r>
            <a:endParaRPr/>
          </a:p>
          <a:p>
            <a:pPr>
              <a:lnSpc>
                <a:spcPct val="115000"/>
              </a:lnSpc>
            </a:pPr>
            <a:endParaRPr/>
          </a:p>
          <a:p>
            <a:pPr>
              <a:lnSpc>
                <a:spcPct val="115000"/>
              </a:lnSpc>
            </a:pPr>
            <a:endParaRPr/>
          </a:p>
        </p:txBody>
      </p:sp>
      <p:pic>
        <p:nvPicPr>
          <p:cNvPr id="387" name="Shape 236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6" dur="indefinite" restart="never" nodeType="tmRoot">
          <p:childTnLst>
            <p:seq>
              <p:cTn id="10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Shape 242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90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391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392" name="Shape 245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8" dur="indefinite" restart="never" nodeType="tmRoot">
          <p:childTnLst>
            <p:seq>
              <p:cTn id="10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Shape 250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394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>
            <a:off x="1860840" y="181440"/>
            <a:ext cx="714348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FULLY COMPATIBLE</a:t>
            </a:r>
            <a:endParaRPr/>
          </a:p>
        </p:txBody>
      </p:sp>
      <p:pic>
        <p:nvPicPr>
          <p:cNvPr id="396" name="Shape 253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pic>
        <p:nvPicPr>
          <p:cNvPr id="397" name="Shape 254" descr=""/>
          <p:cNvPicPr/>
          <p:nvPr/>
        </p:nvPicPr>
        <p:blipFill>
          <a:blip r:embed="rId3"/>
          <a:stretch/>
        </p:blipFill>
        <p:spPr>
          <a:xfrm>
            <a:off x="551160" y="1174320"/>
            <a:ext cx="7879680" cy="374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0" dur="indefinite" restart="never" nodeType="tmRoot">
          <p:childTnLst>
            <p:seq>
              <p:cTn id="11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259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99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file format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Configuration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file format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CQL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language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CQL native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protocol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JMX management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protocol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Management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command line</a:t>
            </a:r>
            <a:endParaRPr/>
          </a:p>
          <a:p>
            <a:pPr marL="457200" indent="-377640">
              <a:lnSpc>
                <a:spcPct val="100000"/>
              </a:lnSpc>
            </a:pPr>
            <a:endParaRPr/>
          </a:p>
        </p:txBody>
      </p:sp>
      <p:pic>
        <p:nvPicPr>
          <p:cNvPr id="400" name="Shape 261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401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</p:txBody>
      </p:sp>
    </p:spTree>
  </p:cSld>
  <p:timing>
    <p:tnLst>
      <p:par>
        <p:cTn id="112" dur="indefinite" restart="never" nodeType="tmRoot">
          <p:childTnLst>
            <p:seq>
              <p:cTn id="11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Shape 79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7040" cy="2390400"/>
          </a:xfrm>
          <a:prstGeom prst="rect">
            <a:avLst/>
          </a:prstGeom>
          <a:ln>
            <a:noFill/>
          </a:ln>
        </p:spPr>
      </p:pic>
      <p:sp>
        <p:nvSpPr>
          <p:cNvPr id="403" name="CustomShape 1"/>
          <p:cNvSpPr/>
          <p:nvPr/>
        </p:nvSpPr>
        <p:spPr>
          <a:xfrm>
            <a:off x="3322800" y="2933280"/>
            <a:ext cx="2166480" cy="506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2"/>
          <p:cNvSpPr/>
          <p:nvPr/>
        </p:nvSpPr>
        <p:spPr>
          <a:xfrm>
            <a:off x="2286000" y="274320"/>
            <a:ext cx="82281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FULLY COMPATIBLE</a:t>
            </a:r>
            <a:endParaRPr/>
          </a:p>
        </p:txBody>
      </p:sp>
      <p:pic>
        <p:nvPicPr>
          <p:cNvPr id="405" name="Shape 82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7080" cy="621720"/>
          </a:xfrm>
          <a:prstGeom prst="rect">
            <a:avLst/>
          </a:prstGeom>
          <a:ln>
            <a:noFill/>
          </a:ln>
        </p:spPr>
      </p:pic>
      <p:sp>
        <p:nvSpPr>
          <p:cNvPr id="406" name="CustomShape 3"/>
          <p:cNvSpPr/>
          <p:nvPr/>
        </p:nvSpPr>
        <p:spPr>
          <a:xfrm>
            <a:off x="640080" y="1210680"/>
            <a:ext cx="8228160" cy="26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9440">
              <a:lnSpc>
                <a:spcPct val="115000"/>
              </a:lnSpc>
              <a:buClr>
                <a:srgbClr val="333333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Uses Cassandra SSTables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4bbcd7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 your existing drivers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3a2d55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 your existing CQL queries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4bbcd7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 your existing 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cassandra.yaml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3a2d55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Manage with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nodetool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or other JMX console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4bbcd7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 your existing code with no change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3a2d55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Copy over a complete Cassandra database</a:t>
            </a:r>
            <a:endParaRPr/>
          </a:p>
          <a:p>
            <a:pPr marL="457200" indent="-379440">
              <a:lnSpc>
                <a:spcPct val="115000"/>
              </a:lnSpc>
              <a:buClr>
                <a:srgbClr val="4bbcd7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Works with the Cassandra ecosystem (Spark etc.)</a:t>
            </a:r>
            <a:endParaRPr/>
          </a:p>
        </p:txBody>
      </p:sp>
    </p:spTree>
  </p:cSld>
  <p:timing>
    <p:tnLst>
      <p:par>
        <p:cTn id="114" dur="indefinite" restart="never" nodeType="tmRoot">
          <p:childTnLst>
            <p:seq>
              <p:cTn id="11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Shape 267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408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Spark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Presto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Hadoop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KairosDB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...</a:t>
            </a:r>
            <a:endParaRPr/>
          </a:p>
        </p:txBody>
      </p:sp>
      <p:pic>
        <p:nvPicPr>
          <p:cNvPr id="409" name="Shape 269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410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Sharing the Ecosystem</a:t>
            </a:r>
            <a:endParaRPr/>
          </a:p>
        </p:txBody>
      </p:sp>
    </p:spTree>
  </p:cSld>
  <p:timing>
    <p:tnLst>
      <p:par>
        <p:cTn id="116" dur="indefinite" restart="never" nodeType="tmRoot">
          <p:childTnLst>
            <p:seq>
              <p:cTn id="11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Shape 275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Stop-install-start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Simple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Incurs downtime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Double cluster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No downtime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Flip the switch when you like</a:t>
            </a:r>
            <a:endParaRPr/>
          </a:p>
        </p:txBody>
      </p:sp>
      <p:pic>
        <p:nvPicPr>
          <p:cNvPr id="413" name="Shape 277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Migrating your application</a:t>
            </a:r>
            <a:endParaRPr/>
          </a:p>
        </p:txBody>
      </p:sp>
    </p:spTree>
  </p:cSld>
  <p:timing>
    <p:tnLst>
      <p:par>
        <p:cTn id="118" dur="indefinite" restart="never" nodeType="tmRoot">
          <p:childTnLst>
            <p:seq>
              <p:cTn id="1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4e37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711000" y="2005200"/>
            <a:ext cx="7049880" cy="104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Scylla</a:t>
            </a:r>
            <a:endParaRPr/>
          </a:p>
        </p:txBody>
      </p:sp>
      <p:pic>
        <p:nvPicPr>
          <p:cNvPr id="271" name="Shape 48" descr=""/>
          <p:cNvPicPr/>
          <p:nvPr/>
        </p:nvPicPr>
        <p:blipFill>
          <a:blip r:embed="rId1"/>
          <a:stretch/>
        </p:blipFill>
        <p:spPr>
          <a:xfrm>
            <a:off x="4853880" y="447840"/>
            <a:ext cx="1037520" cy="996840"/>
          </a:xfrm>
          <a:prstGeom prst="rect">
            <a:avLst/>
          </a:prstGeom>
          <a:ln>
            <a:noFill/>
          </a:ln>
        </p:spPr>
      </p:pic>
      <p:pic>
        <p:nvPicPr>
          <p:cNvPr id="272" name="Shape 49" descr=""/>
          <p:cNvPicPr/>
          <p:nvPr/>
        </p:nvPicPr>
        <p:blipFill>
          <a:blip r:embed="rId2"/>
          <a:stretch/>
        </p:blipFill>
        <p:spPr>
          <a:xfrm>
            <a:off x="1659240" y="995040"/>
            <a:ext cx="1037520" cy="890640"/>
          </a:xfrm>
          <a:prstGeom prst="rect">
            <a:avLst/>
          </a:prstGeom>
          <a:ln>
            <a:noFill/>
          </a:ln>
        </p:spPr>
      </p:pic>
      <p:pic>
        <p:nvPicPr>
          <p:cNvPr id="273" name="Shape 50" descr=""/>
          <p:cNvPicPr/>
          <p:nvPr/>
        </p:nvPicPr>
        <p:blipFill>
          <a:blip r:embed="rId3"/>
          <a:stretch/>
        </p:blipFill>
        <p:spPr>
          <a:xfrm>
            <a:off x="4408920" y="3296160"/>
            <a:ext cx="918720" cy="747360"/>
          </a:xfrm>
          <a:prstGeom prst="rect">
            <a:avLst/>
          </a:prstGeom>
          <a:ln>
            <a:noFill/>
          </a:ln>
        </p:spPr>
      </p:pic>
      <p:pic>
        <p:nvPicPr>
          <p:cNvPr id="274" name="Shape 51" descr=""/>
          <p:cNvPicPr/>
          <p:nvPr/>
        </p:nvPicPr>
        <p:blipFill>
          <a:blip r:embed="rId4"/>
          <a:stretch/>
        </p:blipFill>
        <p:spPr>
          <a:xfrm>
            <a:off x="6408360" y="1949760"/>
            <a:ext cx="1472760" cy="747360"/>
          </a:xfrm>
          <a:prstGeom prst="rect">
            <a:avLst/>
          </a:prstGeom>
          <a:ln>
            <a:noFill/>
          </a:ln>
        </p:spPr>
      </p:pic>
      <p:sp>
        <p:nvSpPr>
          <p:cNvPr id="275" name="CustomShape 2"/>
          <p:cNvSpPr/>
          <p:nvPr/>
        </p:nvSpPr>
        <p:spPr>
          <a:xfrm>
            <a:off x="2817000" y="1272960"/>
            <a:ext cx="4388400" cy="43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   </a:t>
            </a: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Glauber Costa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KVM, Containers, Xen</a:t>
            </a:r>
            <a:endParaRPr/>
          </a:p>
        </p:txBody>
      </p:sp>
      <p:sp>
        <p:nvSpPr>
          <p:cNvPr id="276" name="CustomShape 3"/>
          <p:cNvSpPr/>
          <p:nvPr/>
        </p:nvSpPr>
        <p:spPr>
          <a:xfrm>
            <a:off x="5330520" y="3398040"/>
            <a:ext cx="2218680" cy="8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Dor Laor, Former kvm project mngr</a:t>
            </a:r>
            <a:endParaRPr/>
          </a:p>
        </p:txBody>
      </p:sp>
      <p:sp>
        <p:nvSpPr>
          <p:cNvPr id="277" name="CustomShape 4"/>
          <p:cNvSpPr/>
          <p:nvPr/>
        </p:nvSpPr>
        <p:spPr>
          <a:xfrm>
            <a:off x="5971680" y="2733120"/>
            <a:ext cx="2218680" cy="8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Avi Kivity KVM originator</a:t>
            </a:r>
            <a:endParaRPr/>
          </a:p>
        </p:txBody>
      </p:sp>
      <p:pic>
        <p:nvPicPr>
          <p:cNvPr id="278" name="Shape 58" descr=""/>
          <p:cNvPicPr/>
          <p:nvPr/>
        </p:nvPicPr>
        <p:blipFill>
          <a:blip r:embed="rId5"/>
          <a:stretch/>
        </p:blipFill>
        <p:spPr>
          <a:xfrm>
            <a:off x="1445760" y="2715120"/>
            <a:ext cx="1037520" cy="831240"/>
          </a:xfrm>
          <a:prstGeom prst="rect">
            <a:avLst/>
          </a:prstGeom>
          <a:ln>
            <a:noFill/>
          </a:ln>
        </p:spPr>
      </p:pic>
      <p:sp>
        <p:nvSpPr>
          <p:cNvPr id="279" name="CustomShape 5"/>
          <p:cNvSpPr/>
          <p:nvPr/>
        </p:nvSpPr>
        <p:spPr>
          <a:xfrm>
            <a:off x="1161360" y="1927800"/>
            <a:ext cx="1822680" cy="45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6"/>
          <p:cNvSpPr/>
          <p:nvPr/>
        </p:nvSpPr>
        <p:spPr>
          <a:xfrm>
            <a:off x="957240" y="3450240"/>
            <a:ext cx="2218680" cy="8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Pekka Enberg,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kvm, jvm, slab</a:t>
            </a:r>
            <a:endParaRPr/>
          </a:p>
        </p:txBody>
      </p:sp>
      <p:sp>
        <p:nvSpPr>
          <p:cNvPr id="281" name="CustomShape 7"/>
          <p:cNvSpPr/>
          <p:nvPr/>
        </p:nvSpPr>
        <p:spPr>
          <a:xfrm>
            <a:off x="829440" y="1990080"/>
            <a:ext cx="2218680" cy="89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Nadav Har’EL,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Nested KVM</a:t>
            </a:r>
            <a:endParaRPr/>
          </a:p>
        </p:txBody>
      </p:sp>
      <p:sp>
        <p:nvSpPr>
          <p:cNvPr id="282" name="CustomShape 8"/>
          <p:cNvSpPr/>
          <p:nvPr/>
        </p:nvSpPr>
        <p:spPr>
          <a:xfrm>
            <a:off x="580680" y="4167000"/>
            <a:ext cx="7816320" cy="35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Developers distributed across 12 countries.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283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pic>
        <p:nvPicPr>
          <p:cNvPr id="416" name="Shape 284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417" name="CustomShape 1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Double cluster</a:t>
            </a:r>
            <a:endParaRPr/>
          </a:p>
        </p:txBody>
      </p:sp>
      <p:sp>
        <p:nvSpPr>
          <p:cNvPr id="418" name="CustomShape 2"/>
          <p:cNvSpPr/>
          <p:nvPr/>
        </p:nvSpPr>
        <p:spPr>
          <a:xfrm>
            <a:off x="563760" y="2254680"/>
            <a:ext cx="1106640" cy="8420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App</a:t>
            </a:r>
            <a:endParaRPr/>
          </a:p>
        </p:txBody>
      </p:sp>
      <p:sp>
        <p:nvSpPr>
          <p:cNvPr id="419" name="CustomShape 3"/>
          <p:cNvSpPr/>
          <p:nvPr/>
        </p:nvSpPr>
        <p:spPr>
          <a:xfrm>
            <a:off x="3205800" y="1558800"/>
            <a:ext cx="3660840" cy="10537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Cassandra</a:t>
            </a:r>
            <a:endParaRPr/>
          </a:p>
        </p:txBody>
      </p:sp>
      <p:sp>
        <p:nvSpPr>
          <p:cNvPr id="420" name="CustomShape 4"/>
          <p:cNvSpPr/>
          <p:nvPr/>
        </p:nvSpPr>
        <p:spPr>
          <a:xfrm>
            <a:off x="3205800" y="3099960"/>
            <a:ext cx="3660840" cy="10537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</a:t>
            </a:r>
            <a:endParaRPr/>
          </a:p>
        </p:txBody>
      </p:sp>
      <p:sp>
        <p:nvSpPr>
          <p:cNvPr id="421" name="CustomShape 5"/>
          <p:cNvSpPr/>
          <p:nvPr/>
        </p:nvSpPr>
        <p:spPr>
          <a:xfrm flipH="1" rot="10800000">
            <a:off x="15450120" y="7384680"/>
            <a:ext cx="1529280" cy="586800"/>
          </a:xfrm>
          <a:prstGeom prst="curvedConnector3">
            <a:avLst>
              <a:gd name="adj1" fmla="val 50003"/>
            </a:avLst>
          </a:pr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6"/>
          <p:cNvSpPr/>
          <p:nvPr/>
        </p:nvSpPr>
        <p:spPr>
          <a:xfrm>
            <a:off x="3205800" y="1752840"/>
            <a:ext cx="789480" cy="664920"/>
          </a:xfrm>
          <a:prstGeom prst="plaque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CQL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proxy</a:t>
            </a:r>
            <a:endParaRPr/>
          </a:p>
        </p:txBody>
      </p:sp>
      <p:sp>
        <p:nvSpPr>
          <p:cNvPr id="423" name="CustomShape 7"/>
          <p:cNvSpPr/>
          <p:nvPr/>
        </p:nvSpPr>
        <p:spPr>
          <a:xfrm rot="5400000">
            <a:off x="2803320" y="2826360"/>
            <a:ext cx="1204560" cy="393120"/>
          </a:xfrm>
          <a:prstGeom prst="curvedConnector4">
            <a:avLst>
              <a:gd name="adj1" fmla="val 28121"/>
              <a:gd name="adj2" fmla="val 160087"/>
            </a:avLst>
          </a:pr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0" dur="indefinite" restart="never" nodeType="tmRoot">
          <p:childTnLst>
            <p:seq>
              <p:cTn id="1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Shape 297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426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427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428" name="Shape 300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2" dur="indefinite" restart="never" nodeType="tmRoot">
          <p:childTnLst>
            <p:seq>
              <p:cTn id="1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-1080" y="6840"/>
            <a:ext cx="9140760" cy="5140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0" name="Shape 306" descr=""/>
          <p:cNvPicPr/>
          <p:nvPr/>
        </p:nvPicPr>
        <p:blipFill>
          <a:blip r:embed="rId1"/>
          <a:stretch/>
        </p:blipFill>
        <p:spPr>
          <a:xfrm>
            <a:off x="1238760" y="1738080"/>
            <a:ext cx="2469960" cy="12376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4032000" y="2133720"/>
            <a:ext cx="360" cy="105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3"/>
          <p:cNvSpPr/>
          <p:nvPr/>
        </p:nvSpPr>
        <p:spPr>
          <a:xfrm>
            <a:off x="4245120" y="1992960"/>
            <a:ext cx="4331880" cy="19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TECHNOLOGY:</a:t>
            </a:r>
            <a:endParaRPr/>
          </a:p>
          <a:p>
            <a:pPr>
              <a:lnSpc>
                <a:spcPct val="100000"/>
              </a:lnSpc>
            </a:pPr>
            <a:r>
              <a:rPr lang="en-US" sz="36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</p:txBody>
      </p:sp>
    </p:spTree>
  </p:cSld>
  <p:timing>
    <p:tnLst>
      <p:par>
        <p:cTn id="124" dur="indefinite" restart="never" nodeType="tmRoot">
          <p:childTnLst>
            <p:seq>
              <p:cTn id="1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313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434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5" name="Shape 315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  <p:pic>
        <p:nvPicPr>
          <p:cNvPr id="436" name="Shape 316" descr=""/>
          <p:cNvPicPr/>
          <p:nvPr/>
        </p:nvPicPr>
        <p:blipFill>
          <a:blip r:embed="rId3"/>
          <a:stretch/>
        </p:blipFill>
        <p:spPr>
          <a:xfrm>
            <a:off x="1692720" y="554760"/>
            <a:ext cx="4975920" cy="34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6" dur="indefinite" restart="never" nodeType="tmRoot">
          <p:childTnLst>
            <p:seq>
              <p:cTn id="1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338" descr=""/>
          <p:cNvPicPr/>
          <p:nvPr/>
        </p:nvPicPr>
        <p:blipFill>
          <a:blip r:embed="rId1"/>
          <a:srcRect l="0" t="0" r="4180" b="11505"/>
          <a:stretch/>
        </p:blipFill>
        <p:spPr>
          <a:xfrm>
            <a:off x="5825520" y="2751840"/>
            <a:ext cx="3315240" cy="2388600"/>
          </a:xfrm>
          <a:prstGeom prst="rect">
            <a:avLst/>
          </a:prstGeom>
          <a:ln>
            <a:noFill/>
          </a:ln>
        </p:spPr>
      </p:pic>
      <p:sp>
        <p:nvSpPr>
          <p:cNvPr id="438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"/>
          <p:cNvSpPr/>
          <p:nvPr/>
        </p:nvSpPr>
        <p:spPr>
          <a:xfrm>
            <a:off x="840600" y="8780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 IS QUITE </a:t>
            </a: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DIFFERENT</a:t>
            </a:r>
            <a:endParaRPr/>
          </a:p>
        </p:txBody>
      </p:sp>
      <p:sp>
        <p:nvSpPr>
          <p:cNvPr id="440" name="CustomShape 3"/>
          <p:cNvSpPr/>
          <p:nvPr/>
        </p:nvSpPr>
        <p:spPr>
          <a:xfrm>
            <a:off x="364320" y="1691280"/>
            <a:ext cx="822636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Shard-per-core, no locks, no threads, zero-copy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C++14, using Seastar framework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Our own efficient, DB-aware cache, not using Linux page cache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Max out all HW resources - NUMA friendly, multiqueue NICs, etc</a:t>
            </a:r>
            <a:endParaRPr/>
          </a:p>
          <a:p>
            <a:pPr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Userspace I/O scheduler</a:t>
            </a:r>
            <a:endParaRPr/>
          </a:p>
          <a:p>
            <a:pPr>
              <a:lnSpc>
                <a:spcPct val="115000"/>
              </a:lnSpc>
            </a:pPr>
            <a:endParaRPr/>
          </a:p>
        </p:txBody>
      </p:sp>
      <p:pic>
        <p:nvPicPr>
          <p:cNvPr id="441" name="Shape 342" descr=""/>
          <p:cNvPicPr/>
          <p:nvPr/>
        </p:nvPicPr>
        <p:blipFill>
          <a:blip r:embed="rId2"/>
          <a:stretch/>
        </p:blipFill>
        <p:spPr>
          <a:xfrm>
            <a:off x="381960" y="298440"/>
            <a:ext cx="1475280" cy="61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8" dur="indefinite" restart="never" nodeType="tmRoot">
          <p:childTnLst>
            <p:seq>
              <p:cTn id="1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380880" y="971640"/>
            <a:ext cx="41760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Threads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3" name="Shape 195" descr=""/>
          <p:cNvPicPr/>
          <p:nvPr/>
        </p:nvPicPr>
        <p:blipFill>
          <a:blip r:embed="rId1"/>
          <a:srcRect l="0" t="0" r="0" b="50230"/>
          <a:stretch/>
        </p:blipFill>
        <p:spPr>
          <a:xfrm>
            <a:off x="5121720" y="1603080"/>
            <a:ext cx="3311640" cy="3334320"/>
          </a:xfrm>
          <a:prstGeom prst="rect">
            <a:avLst/>
          </a:prstGeom>
          <a:ln>
            <a:noFill/>
          </a:ln>
        </p:spPr>
      </p:pic>
      <p:sp>
        <p:nvSpPr>
          <p:cNvPr id="444" name="TextShape 2"/>
          <p:cNvSpPr txBox="1"/>
          <p:nvPr/>
        </p:nvSpPr>
        <p:spPr>
          <a:xfrm>
            <a:off x="4692240" y="9716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4a86e8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Shards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445" name="Shape 197" descr=""/>
          <p:cNvPicPr/>
          <p:nvPr/>
        </p:nvPicPr>
        <p:blipFill>
          <a:blip r:embed="rId2"/>
          <a:srcRect l="0" t="49755" r="0" b="0"/>
          <a:stretch/>
        </p:blipFill>
        <p:spPr>
          <a:xfrm>
            <a:off x="778320" y="1576080"/>
            <a:ext cx="3311640" cy="3366000"/>
          </a:xfrm>
          <a:prstGeom prst="rect">
            <a:avLst/>
          </a:prstGeom>
          <a:ln>
            <a:noFill/>
          </a:ln>
        </p:spPr>
      </p:pic>
      <p:sp>
        <p:nvSpPr>
          <p:cNvPr id="446" name="TextShape 3"/>
          <p:cNvSpPr txBox="1"/>
          <p:nvPr/>
        </p:nvSpPr>
        <p:spPr>
          <a:xfrm>
            <a:off x="1735920" y="19224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SCYLLA’S SHARD PER CORE</a:t>
            </a:r>
            <a:endParaRPr/>
          </a:p>
        </p:txBody>
      </p:sp>
      <p:pic>
        <p:nvPicPr>
          <p:cNvPr id="447" name="Shape 199" descr=""/>
          <p:cNvPicPr/>
          <p:nvPr/>
        </p:nvPicPr>
        <p:blipFill>
          <a:blip r:embed="rId3"/>
          <a:stretch/>
        </p:blipFill>
        <p:spPr>
          <a:xfrm>
            <a:off x="381960" y="298440"/>
            <a:ext cx="1478160" cy="62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0" dur="indefinite" restart="never" nodeType="tmRoot">
          <p:childTnLst>
            <p:seq>
              <p:cTn id="1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2"/>
          <p:cNvSpPr/>
          <p:nvPr/>
        </p:nvSpPr>
        <p:spPr>
          <a:xfrm>
            <a:off x="457200" y="33228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 DB</a:t>
            </a: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: NETWORK COMPARISON</a:t>
            </a:r>
            <a:endParaRPr/>
          </a:p>
        </p:txBody>
      </p:sp>
      <p:sp>
        <p:nvSpPr>
          <p:cNvPr id="450" name="CustomShape 3"/>
          <p:cNvSpPr/>
          <p:nvPr/>
        </p:nvSpPr>
        <p:spPr>
          <a:xfrm>
            <a:off x="1545840" y="2552040"/>
            <a:ext cx="2587680" cy="129204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</a:t>
            </a:r>
            <a:endParaRPr/>
          </a:p>
        </p:txBody>
      </p:sp>
      <p:pic>
        <p:nvPicPr>
          <p:cNvPr id="451" name="Shape 350" descr=""/>
          <p:cNvPicPr/>
          <p:nvPr/>
        </p:nvPicPr>
        <p:blipFill>
          <a:blip r:embed="rId1"/>
          <a:stretch/>
        </p:blipFill>
        <p:spPr>
          <a:xfrm>
            <a:off x="1810800" y="4083480"/>
            <a:ext cx="432360" cy="57780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1726920" y="1581480"/>
            <a:ext cx="1849320" cy="7081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Cassandra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53" name="CustomShape 5"/>
          <p:cNvSpPr/>
          <p:nvPr/>
        </p:nvSpPr>
        <p:spPr>
          <a:xfrm>
            <a:off x="3321360" y="2996280"/>
            <a:ext cx="72684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TCP/IP</a:t>
            </a:r>
            <a:endParaRPr/>
          </a:p>
        </p:txBody>
      </p:sp>
      <p:sp>
        <p:nvSpPr>
          <p:cNvPr id="454" name="CustomShape 6"/>
          <p:cNvSpPr/>
          <p:nvPr/>
        </p:nvSpPr>
        <p:spPr>
          <a:xfrm>
            <a:off x="1690920" y="2973960"/>
            <a:ext cx="726840" cy="5774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Scheduler</a:t>
            </a:r>
            <a:endParaRPr/>
          </a:p>
        </p:txBody>
      </p:sp>
      <p:sp>
        <p:nvSpPr>
          <p:cNvPr id="455" name="CustomShape 7"/>
          <p:cNvSpPr/>
          <p:nvPr/>
        </p:nvSpPr>
        <p:spPr>
          <a:xfrm>
            <a:off x="2566080" y="170028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456" name="CustomShape 8"/>
          <p:cNvSpPr/>
          <p:nvPr/>
        </p:nvSpPr>
        <p:spPr>
          <a:xfrm>
            <a:off x="2602800" y="17503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457" name="CustomShape 9"/>
          <p:cNvSpPr/>
          <p:nvPr/>
        </p:nvSpPr>
        <p:spPr>
          <a:xfrm>
            <a:off x="2639520" y="17935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458" name="CustomShape 10"/>
          <p:cNvSpPr/>
          <p:nvPr/>
        </p:nvSpPr>
        <p:spPr>
          <a:xfrm>
            <a:off x="2680560" y="18349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459" name="CustomShape 11"/>
          <p:cNvSpPr/>
          <p:nvPr/>
        </p:nvSpPr>
        <p:spPr>
          <a:xfrm>
            <a:off x="2727360" y="18799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460" name="CustomShape 12"/>
          <p:cNvSpPr/>
          <p:nvPr/>
        </p:nvSpPr>
        <p:spPr>
          <a:xfrm>
            <a:off x="2768400" y="1932840"/>
            <a:ext cx="5774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threads</a:t>
            </a:r>
            <a:endParaRPr/>
          </a:p>
        </p:txBody>
      </p:sp>
      <p:sp>
        <p:nvSpPr>
          <p:cNvPr id="461" name="CustomShape 13"/>
          <p:cNvSpPr/>
          <p:nvPr/>
        </p:nvSpPr>
        <p:spPr>
          <a:xfrm flipH="1">
            <a:off x="2053080" y="1839960"/>
            <a:ext cx="543600" cy="1130760"/>
          </a:xfrm>
          <a:prstGeom prst="curvedConnector2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4"/>
          <p:cNvSpPr/>
          <p:nvPr/>
        </p:nvSpPr>
        <p:spPr>
          <a:xfrm rot="5400000">
            <a:off x="2759400" y="3229560"/>
            <a:ext cx="639720" cy="1213560"/>
          </a:xfrm>
          <a:prstGeom prst="curvedConnector3">
            <a:avLst>
              <a:gd name="adj1" fmla="val 5000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5"/>
          <p:cNvSpPr/>
          <p:nvPr/>
        </p:nvSpPr>
        <p:spPr>
          <a:xfrm flipH="1" rot="16200000">
            <a:off x="2926800" y="2243880"/>
            <a:ext cx="880920" cy="623880"/>
          </a:xfrm>
          <a:prstGeom prst="curvedConnector3">
            <a:avLst>
              <a:gd name="adj1" fmla="val 49999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6"/>
          <p:cNvSpPr/>
          <p:nvPr/>
        </p:nvSpPr>
        <p:spPr>
          <a:xfrm flipH="1" rot="16200000">
            <a:off x="1957320" y="3653280"/>
            <a:ext cx="525240" cy="334080"/>
          </a:xfrm>
          <a:prstGeom prst="curvedConnector3">
            <a:avLst>
              <a:gd name="adj1" fmla="val 5001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7"/>
          <p:cNvSpPr/>
          <p:nvPr/>
        </p:nvSpPr>
        <p:spPr>
          <a:xfrm>
            <a:off x="2310840" y="408348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8"/>
          <p:cNvSpPr/>
          <p:nvPr/>
        </p:nvSpPr>
        <p:spPr>
          <a:xfrm>
            <a:off x="2304720" y="41893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9"/>
          <p:cNvSpPr/>
          <p:nvPr/>
        </p:nvSpPr>
        <p:spPr>
          <a:xfrm>
            <a:off x="2304720" y="43239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20"/>
          <p:cNvSpPr/>
          <p:nvPr/>
        </p:nvSpPr>
        <p:spPr>
          <a:xfrm>
            <a:off x="2304720" y="44586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21"/>
          <p:cNvSpPr/>
          <p:nvPr/>
        </p:nvSpPr>
        <p:spPr>
          <a:xfrm>
            <a:off x="2304720" y="45928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22"/>
          <p:cNvSpPr/>
          <p:nvPr/>
        </p:nvSpPr>
        <p:spPr>
          <a:xfrm rot="5400000">
            <a:off x="1781280" y="3805200"/>
            <a:ext cx="525240" cy="23760"/>
          </a:xfrm>
          <a:prstGeom prst="curvedConnector3">
            <a:avLst>
              <a:gd name="adj1" fmla="val 5001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23"/>
          <p:cNvSpPr/>
          <p:nvPr/>
        </p:nvSpPr>
        <p:spPr>
          <a:xfrm>
            <a:off x="2387160" y="415944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24"/>
          <p:cNvSpPr/>
          <p:nvPr/>
        </p:nvSpPr>
        <p:spPr>
          <a:xfrm>
            <a:off x="2381040" y="42656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25"/>
          <p:cNvSpPr/>
          <p:nvPr/>
        </p:nvSpPr>
        <p:spPr>
          <a:xfrm>
            <a:off x="2381040" y="44002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26"/>
          <p:cNvSpPr/>
          <p:nvPr/>
        </p:nvSpPr>
        <p:spPr>
          <a:xfrm>
            <a:off x="2381040" y="45345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7"/>
          <p:cNvSpPr/>
          <p:nvPr/>
        </p:nvSpPr>
        <p:spPr>
          <a:xfrm>
            <a:off x="2381040" y="46692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8"/>
          <p:cNvSpPr/>
          <p:nvPr/>
        </p:nvSpPr>
        <p:spPr>
          <a:xfrm>
            <a:off x="2463480" y="423576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9"/>
          <p:cNvSpPr/>
          <p:nvPr/>
        </p:nvSpPr>
        <p:spPr>
          <a:xfrm>
            <a:off x="2457360" y="43416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0"/>
          <p:cNvSpPr/>
          <p:nvPr/>
        </p:nvSpPr>
        <p:spPr>
          <a:xfrm>
            <a:off x="2457360" y="44762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31"/>
          <p:cNvSpPr/>
          <p:nvPr/>
        </p:nvSpPr>
        <p:spPr>
          <a:xfrm>
            <a:off x="2457360" y="46108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2"/>
          <p:cNvSpPr/>
          <p:nvPr/>
        </p:nvSpPr>
        <p:spPr>
          <a:xfrm>
            <a:off x="2457360" y="47455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33"/>
          <p:cNvSpPr/>
          <p:nvPr/>
        </p:nvSpPr>
        <p:spPr>
          <a:xfrm>
            <a:off x="2539440" y="431208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4"/>
          <p:cNvSpPr/>
          <p:nvPr/>
        </p:nvSpPr>
        <p:spPr>
          <a:xfrm>
            <a:off x="2533320" y="44179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35"/>
          <p:cNvSpPr/>
          <p:nvPr/>
        </p:nvSpPr>
        <p:spPr>
          <a:xfrm>
            <a:off x="2533320" y="45525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36"/>
          <p:cNvSpPr/>
          <p:nvPr/>
        </p:nvSpPr>
        <p:spPr>
          <a:xfrm>
            <a:off x="2533320" y="46872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7"/>
          <p:cNvSpPr/>
          <p:nvPr/>
        </p:nvSpPr>
        <p:spPr>
          <a:xfrm>
            <a:off x="2533320" y="48214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8"/>
          <p:cNvSpPr/>
          <p:nvPr/>
        </p:nvSpPr>
        <p:spPr>
          <a:xfrm>
            <a:off x="2679120" y="4436640"/>
            <a:ext cx="58068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NIC</a:t>
            </a:r>
            <a:endParaRPr/>
          </a:p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Queues</a:t>
            </a:r>
            <a:endParaRPr/>
          </a:p>
        </p:txBody>
      </p:sp>
      <p:sp>
        <p:nvSpPr>
          <p:cNvPr id="487" name="CustomShape 39"/>
          <p:cNvSpPr/>
          <p:nvPr/>
        </p:nvSpPr>
        <p:spPr>
          <a:xfrm flipH="1">
            <a:off x="2053080" y="2022480"/>
            <a:ext cx="709200" cy="948240"/>
          </a:xfrm>
          <a:prstGeom prst="curvedConnector2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40"/>
          <p:cNvSpPr/>
          <p:nvPr/>
        </p:nvSpPr>
        <p:spPr>
          <a:xfrm flipH="1">
            <a:off x="2053080" y="1924560"/>
            <a:ext cx="621360" cy="1045800"/>
          </a:xfrm>
          <a:prstGeom prst="curvedConnector2">
            <a:avLst/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1"/>
          <p:cNvSpPr/>
          <p:nvPr/>
        </p:nvSpPr>
        <p:spPr>
          <a:xfrm>
            <a:off x="2768400" y="2022480"/>
            <a:ext cx="914400" cy="970560"/>
          </a:xfrm>
          <a:prstGeom prst="curvedConnector4">
            <a:avLst>
              <a:gd name="adj1" fmla="val -25948"/>
              <a:gd name="adj2" fmla="val 54605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42"/>
          <p:cNvSpPr/>
          <p:nvPr/>
        </p:nvSpPr>
        <p:spPr>
          <a:xfrm>
            <a:off x="2244240" y="2617920"/>
            <a:ext cx="726840" cy="25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</a:t>
            </a:r>
            <a:endParaRPr/>
          </a:p>
        </p:txBody>
      </p:sp>
      <p:sp>
        <p:nvSpPr>
          <p:cNvPr id="491" name="CustomShape 43"/>
          <p:cNvSpPr/>
          <p:nvPr/>
        </p:nvSpPr>
        <p:spPr>
          <a:xfrm>
            <a:off x="1725840" y="888120"/>
            <a:ext cx="226512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Traditional stack</a:t>
            </a:r>
            <a:endParaRPr/>
          </a:p>
        </p:txBody>
      </p:sp>
      <p:sp>
        <p:nvSpPr>
          <p:cNvPr id="492" name="CustomShape 44"/>
          <p:cNvSpPr/>
          <p:nvPr/>
        </p:nvSpPr>
        <p:spPr>
          <a:xfrm>
            <a:off x="5113440" y="876960"/>
            <a:ext cx="303588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SeaStar’s sharded stack</a:t>
            </a:r>
            <a:endParaRPr/>
          </a:p>
        </p:txBody>
      </p:sp>
      <p:sp>
        <p:nvSpPr>
          <p:cNvPr id="493" name="CustomShape 45"/>
          <p:cNvSpPr/>
          <p:nvPr/>
        </p:nvSpPr>
        <p:spPr>
          <a:xfrm>
            <a:off x="2505960" y="3003840"/>
            <a:ext cx="72684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Memory</a:t>
            </a:r>
            <a:endParaRPr/>
          </a:p>
        </p:txBody>
      </p:sp>
      <p:sp>
        <p:nvSpPr>
          <p:cNvPr id="494" name="CustomShape 46"/>
          <p:cNvSpPr/>
          <p:nvPr/>
        </p:nvSpPr>
        <p:spPr>
          <a:xfrm flipH="1" rot="16200000">
            <a:off x="2403360" y="2542680"/>
            <a:ext cx="708120" cy="214560"/>
          </a:xfrm>
          <a:prstGeom prst="curvedConnector3">
            <a:avLst>
              <a:gd name="adj1" fmla="val 49998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7"/>
          <p:cNvSpPr/>
          <p:nvPr/>
        </p:nvSpPr>
        <p:spPr>
          <a:xfrm rot="600">
            <a:off x="-360" y="1710000"/>
            <a:ext cx="3042720" cy="171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Lock contention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Cache contention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NUMA unfriendly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96" name="CustomShape 48"/>
          <p:cNvSpPr/>
          <p:nvPr/>
        </p:nvSpPr>
        <p:spPr>
          <a:xfrm rot="10800000">
            <a:off x="7832160" y="4714920"/>
            <a:ext cx="33480" cy="206280"/>
          </a:xfrm>
          <a:prstGeom prst="curvedConnector4">
            <a:avLst>
              <a:gd name="adj1" fmla="val -650615"/>
              <a:gd name="adj2" fmla="val 71418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9"/>
          <p:cNvSpPr/>
          <p:nvPr/>
        </p:nvSpPr>
        <p:spPr>
          <a:xfrm>
            <a:off x="5041440" y="1587240"/>
            <a:ext cx="2085840" cy="350496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Shape 404" descr=""/>
          <p:cNvPicPr/>
          <p:nvPr/>
        </p:nvPicPr>
        <p:blipFill>
          <a:blip r:embed="rId2"/>
          <a:stretch/>
        </p:blipFill>
        <p:spPr>
          <a:xfrm>
            <a:off x="5172480" y="4410360"/>
            <a:ext cx="432360" cy="577800"/>
          </a:xfrm>
          <a:prstGeom prst="rect">
            <a:avLst/>
          </a:prstGeom>
          <a:ln>
            <a:noFill/>
          </a:ln>
        </p:spPr>
      </p:pic>
      <p:sp>
        <p:nvSpPr>
          <p:cNvPr id="499" name="CustomShape 50"/>
          <p:cNvSpPr/>
          <p:nvPr/>
        </p:nvSpPr>
        <p:spPr>
          <a:xfrm>
            <a:off x="5198400" y="1687680"/>
            <a:ext cx="87840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Application</a:t>
            </a:r>
            <a:endParaRPr/>
          </a:p>
        </p:txBody>
      </p:sp>
      <p:sp>
        <p:nvSpPr>
          <p:cNvPr id="500" name="CustomShape 51"/>
          <p:cNvSpPr/>
          <p:nvPr/>
        </p:nvSpPr>
        <p:spPr>
          <a:xfrm>
            <a:off x="5979960" y="2329200"/>
            <a:ext cx="577440" cy="42948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TCP/IP</a:t>
            </a:r>
            <a:endParaRPr/>
          </a:p>
        </p:txBody>
      </p:sp>
      <p:sp>
        <p:nvSpPr>
          <p:cNvPr id="501" name="CustomShape 52"/>
          <p:cNvSpPr/>
          <p:nvPr/>
        </p:nvSpPr>
        <p:spPr>
          <a:xfrm>
            <a:off x="5164560" y="299736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Scheduler</a:t>
            </a:r>
            <a:endParaRPr/>
          </a:p>
        </p:txBody>
      </p:sp>
      <p:sp>
        <p:nvSpPr>
          <p:cNvPr id="502" name="CustomShape 53"/>
          <p:cNvSpPr/>
          <p:nvPr/>
        </p:nvSpPr>
        <p:spPr>
          <a:xfrm>
            <a:off x="6311160" y="29581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03" name="CustomShape 54"/>
          <p:cNvSpPr/>
          <p:nvPr/>
        </p:nvSpPr>
        <p:spPr>
          <a:xfrm>
            <a:off x="6347520" y="30081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04" name="CustomShape 55"/>
          <p:cNvSpPr/>
          <p:nvPr/>
        </p:nvSpPr>
        <p:spPr>
          <a:xfrm>
            <a:off x="6384240" y="30513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05" name="CustomShape 56"/>
          <p:cNvSpPr/>
          <p:nvPr/>
        </p:nvSpPr>
        <p:spPr>
          <a:xfrm>
            <a:off x="6425280" y="30927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06" name="CustomShape 57"/>
          <p:cNvSpPr/>
          <p:nvPr/>
        </p:nvSpPr>
        <p:spPr>
          <a:xfrm>
            <a:off x="6472080" y="31377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07" name="CustomShape 58"/>
          <p:cNvSpPr/>
          <p:nvPr/>
        </p:nvSpPr>
        <p:spPr>
          <a:xfrm>
            <a:off x="6513120" y="3190680"/>
            <a:ext cx="5774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smp queue</a:t>
            </a:r>
            <a:endParaRPr/>
          </a:p>
        </p:txBody>
      </p:sp>
      <p:sp>
        <p:nvSpPr>
          <p:cNvPr id="508" name="CustomShape 59"/>
          <p:cNvSpPr/>
          <p:nvPr/>
        </p:nvSpPr>
        <p:spPr>
          <a:xfrm>
            <a:off x="6225120" y="3167280"/>
            <a:ext cx="285120" cy="1094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60"/>
          <p:cNvSpPr/>
          <p:nvPr/>
        </p:nvSpPr>
        <p:spPr>
          <a:xfrm>
            <a:off x="6136200" y="3179160"/>
            <a:ext cx="194400" cy="1008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61"/>
          <p:cNvSpPr/>
          <p:nvPr/>
        </p:nvSpPr>
        <p:spPr>
          <a:xfrm flipH="1" rot="10800000">
            <a:off x="8024760" y="3817080"/>
            <a:ext cx="208440" cy="78120"/>
          </a:xfrm>
          <a:prstGeom prst="curvedConnector3">
            <a:avLst>
              <a:gd name="adj1" fmla="val 49988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62"/>
          <p:cNvSpPr/>
          <p:nvPr/>
        </p:nvSpPr>
        <p:spPr>
          <a:xfrm flipH="1" rot="16200000">
            <a:off x="5246640" y="2600280"/>
            <a:ext cx="785880" cy="8280"/>
          </a:xfrm>
          <a:prstGeom prst="curvedConnector3">
            <a:avLst>
              <a:gd name="adj1" fmla="val 49997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63"/>
          <p:cNvSpPr/>
          <p:nvPr/>
        </p:nvSpPr>
        <p:spPr>
          <a:xfrm rot="5400000">
            <a:off x="5845680" y="2569680"/>
            <a:ext cx="231840" cy="616680"/>
          </a:xfrm>
          <a:prstGeom prst="curvedConnector3">
            <a:avLst>
              <a:gd name="adj1" fmla="val 49986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64"/>
          <p:cNvSpPr/>
          <p:nvPr/>
        </p:nvSpPr>
        <p:spPr>
          <a:xfrm flipH="1" rot="16200000">
            <a:off x="5891040" y="1956240"/>
            <a:ext cx="118080" cy="627840"/>
          </a:xfrm>
          <a:prstGeom prst="curvedConnector3">
            <a:avLst>
              <a:gd name="adj1" fmla="val 50005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65"/>
          <p:cNvSpPr/>
          <p:nvPr/>
        </p:nvSpPr>
        <p:spPr>
          <a:xfrm flipH="1" rot="16200000">
            <a:off x="5199480" y="3811320"/>
            <a:ext cx="1036440" cy="141120"/>
          </a:xfrm>
          <a:prstGeom prst="curvedConnector3">
            <a:avLst>
              <a:gd name="adj1" fmla="val 5000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66"/>
          <p:cNvSpPr/>
          <p:nvPr/>
        </p:nvSpPr>
        <p:spPr>
          <a:xfrm>
            <a:off x="5712480" y="440028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7"/>
          <p:cNvSpPr/>
          <p:nvPr/>
        </p:nvSpPr>
        <p:spPr>
          <a:xfrm>
            <a:off x="5706360" y="45061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68"/>
          <p:cNvSpPr/>
          <p:nvPr/>
        </p:nvSpPr>
        <p:spPr>
          <a:xfrm>
            <a:off x="5706360" y="46407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9"/>
          <p:cNvSpPr/>
          <p:nvPr/>
        </p:nvSpPr>
        <p:spPr>
          <a:xfrm>
            <a:off x="5706360" y="47754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70"/>
          <p:cNvSpPr/>
          <p:nvPr/>
        </p:nvSpPr>
        <p:spPr>
          <a:xfrm>
            <a:off x="5706360" y="49100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71"/>
          <p:cNvSpPr/>
          <p:nvPr/>
        </p:nvSpPr>
        <p:spPr>
          <a:xfrm>
            <a:off x="5852160" y="4524840"/>
            <a:ext cx="528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NIC</a:t>
            </a:r>
            <a:endParaRPr/>
          </a:p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21" name="CustomShape 72"/>
          <p:cNvSpPr/>
          <p:nvPr/>
        </p:nvSpPr>
        <p:spPr>
          <a:xfrm rot="5400000">
            <a:off x="5001840" y="3742200"/>
            <a:ext cx="1051920" cy="2678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73"/>
          <p:cNvSpPr/>
          <p:nvPr/>
        </p:nvSpPr>
        <p:spPr>
          <a:xfrm>
            <a:off x="5164560" y="346644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DPDK</a:t>
            </a:r>
            <a:endParaRPr/>
          </a:p>
        </p:txBody>
      </p:sp>
      <p:sp>
        <p:nvSpPr>
          <p:cNvPr id="523" name="CustomShape 74"/>
          <p:cNvSpPr/>
          <p:nvPr/>
        </p:nvSpPr>
        <p:spPr>
          <a:xfrm>
            <a:off x="6311160" y="4196520"/>
            <a:ext cx="674640" cy="7016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 (isn’t involved)</a:t>
            </a:r>
            <a:endParaRPr/>
          </a:p>
        </p:txBody>
      </p:sp>
      <p:sp>
        <p:nvSpPr>
          <p:cNvPr id="524" name="CustomShape 75"/>
          <p:cNvSpPr/>
          <p:nvPr/>
        </p:nvSpPr>
        <p:spPr>
          <a:xfrm>
            <a:off x="5045400" y="4066560"/>
            <a:ext cx="21002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dk2"/>
            </a:solidFill>
            <a:custDash>
              <a:ds d="4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76"/>
          <p:cNvSpPr/>
          <p:nvPr/>
        </p:nvSpPr>
        <p:spPr>
          <a:xfrm>
            <a:off x="5770440" y="3798360"/>
            <a:ext cx="93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Userspace</a:t>
            </a:r>
            <a:endParaRPr/>
          </a:p>
        </p:txBody>
      </p:sp>
      <p:sp>
        <p:nvSpPr>
          <p:cNvPr id="526" name="CustomShape 77"/>
          <p:cNvSpPr/>
          <p:nvPr/>
        </p:nvSpPr>
        <p:spPr>
          <a:xfrm>
            <a:off x="5193720" y="1510920"/>
            <a:ext cx="2085840" cy="350496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Shape 436" descr=""/>
          <p:cNvPicPr/>
          <p:nvPr/>
        </p:nvPicPr>
        <p:blipFill>
          <a:blip r:embed="rId3"/>
          <a:stretch/>
        </p:blipFill>
        <p:spPr>
          <a:xfrm>
            <a:off x="5325120" y="4334040"/>
            <a:ext cx="432360" cy="577800"/>
          </a:xfrm>
          <a:prstGeom prst="rect">
            <a:avLst/>
          </a:prstGeom>
          <a:ln>
            <a:noFill/>
          </a:ln>
        </p:spPr>
      </p:pic>
      <p:sp>
        <p:nvSpPr>
          <p:cNvPr id="528" name="CustomShape 78"/>
          <p:cNvSpPr/>
          <p:nvPr/>
        </p:nvSpPr>
        <p:spPr>
          <a:xfrm>
            <a:off x="5350680" y="1611360"/>
            <a:ext cx="87840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Application</a:t>
            </a:r>
            <a:endParaRPr/>
          </a:p>
        </p:txBody>
      </p:sp>
      <p:sp>
        <p:nvSpPr>
          <p:cNvPr id="529" name="CustomShape 79"/>
          <p:cNvSpPr/>
          <p:nvPr/>
        </p:nvSpPr>
        <p:spPr>
          <a:xfrm>
            <a:off x="6132240" y="2253240"/>
            <a:ext cx="577440" cy="42948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TCP/IP</a:t>
            </a:r>
            <a:endParaRPr/>
          </a:p>
        </p:txBody>
      </p:sp>
      <p:sp>
        <p:nvSpPr>
          <p:cNvPr id="530" name="CustomShape 80"/>
          <p:cNvSpPr/>
          <p:nvPr/>
        </p:nvSpPr>
        <p:spPr>
          <a:xfrm>
            <a:off x="5316840" y="292104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Scheduler</a:t>
            </a:r>
            <a:endParaRPr/>
          </a:p>
        </p:txBody>
      </p:sp>
      <p:sp>
        <p:nvSpPr>
          <p:cNvPr id="531" name="CustomShape 81"/>
          <p:cNvSpPr/>
          <p:nvPr/>
        </p:nvSpPr>
        <p:spPr>
          <a:xfrm>
            <a:off x="6463440" y="28821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32" name="CustomShape 82"/>
          <p:cNvSpPr/>
          <p:nvPr/>
        </p:nvSpPr>
        <p:spPr>
          <a:xfrm>
            <a:off x="6500160" y="293184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33" name="CustomShape 83"/>
          <p:cNvSpPr/>
          <p:nvPr/>
        </p:nvSpPr>
        <p:spPr>
          <a:xfrm>
            <a:off x="6536520" y="297504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34" name="CustomShape 84"/>
          <p:cNvSpPr/>
          <p:nvPr/>
        </p:nvSpPr>
        <p:spPr>
          <a:xfrm>
            <a:off x="6577560" y="301680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35" name="CustomShape 85"/>
          <p:cNvSpPr/>
          <p:nvPr/>
        </p:nvSpPr>
        <p:spPr>
          <a:xfrm>
            <a:off x="6624720" y="306144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36" name="CustomShape 86"/>
          <p:cNvSpPr/>
          <p:nvPr/>
        </p:nvSpPr>
        <p:spPr>
          <a:xfrm>
            <a:off x="6665760" y="3114360"/>
            <a:ext cx="5774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smp queue</a:t>
            </a:r>
            <a:endParaRPr/>
          </a:p>
        </p:txBody>
      </p:sp>
      <p:sp>
        <p:nvSpPr>
          <p:cNvPr id="537" name="CustomShape 87"/>
          <p:cNvSpPr/>
          <p:nvPr/>
        </p:nvSpPr>
        <p:spPr>
          <a:xfrm>
            <a:off x="6377400" y="3091320"/>
            <a:ext cx="285120" cy="1094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88"/>
          <p:cNvSpPr/>
          <p:nvPr/>
        </p:nvSpPr>
        <p:spPr>
          <a:xfrm>
            <a:off x="6288480" y="3102840"/>
            <a:ext cx="194400" cy="1008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89"/>
          <p:cNvSpPr/>
          <p:nvPr/>
        </p:nvSpPr>
        <p:spPr>
          <a:xfrm flipH="1" rot="10800000">
            <a:off x="8177040" y="3740760"/>
            <a:ext cx="208440" cy="78120"/>
          </a:xfrm>
          <a:prstGeom prst="curvedConnector3">
            <a:avLst>
              <a:gd name="adj1" fmla="val 49988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90"/>
          <p:cNvSpPr/>
          <p:nvPr/>
        </p:nvSpPr>
        <p:spPr>
          <a:xfrm flipH="1" rot="16200000">
            <a:off x="5399280" y="2524320"/>
            <a:ext cx="785880" cy="8280"/>
          </a:xfrm>
          <a:prstGeom prst="curvedConnector3">
            <a:avLst>
              <a:gd name="adj1" fmla="val 49997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91"/>
          <p:cNvSpPr/>
          <p:nvPr/>
        </p:nvSpPr>
        <p:spPr>
          <a:xfrm rot="5400000">
            <a:off x="5998320" y="2493360"/>
            <a:ext cx="231840" cy="616680"/>
          </a:xfrm>
          <a:prstGeom prst="curvedConnector3">
            <a:avLst>
              <a:gd name="adj1" fmla="val 49986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92"/>
          <p:cNvSpPr/>
          <p:nvPr/>
        </p:nvSpPr>
        <p:spPr>
          <a:xfrm flipH="1" rot="16200000">
            <a:off x="6043680" y="1880280"/>
            <a:ext cx="118080" cy="627840"/>
          </a:xfrm>
          <a:prstGeom prst="curvedConnector3">
            <a:avLst>
              <a:gd name="adj1" fmla="val 50005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93"/>
          <p:cNvSpPr/>
          <p:nvPr/>
        </p:nvSpPr>
        <p:spPr>
          <a:xfrm flipH="1" rot="16200000">
            <a:off x="5352120" y="3735000"/>
            <a:ext cx="1036440" cy="141120"/>
          </a:xfrm>
          <a:prstGeom prst="curvedConnector3">
            <a:avLst>
              <a:gd name="adj1" fmla="val 5000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94"/>
          <p:cNvSpPr/>
          <p:nvPr/>
        </p:nvSpPr>
        <p:spPr>
          <a:xfrm>
            <a:off x="5865120" y="432396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95"/>
          <p:cNvSpPr/>
          <p:nvPr/>
        </p:nvSpPr>
        <p:spPr>
          <a:xfrm>
            <a:off x="5859000" y="44301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96"/>
          <p:cNvSpPr/>
          <p:nvPr/>
        </p:nvSpPr>
        <p:spPr>
          <a:xfrm>
            <a:off x="5859000" y="45644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97"/>
          <p:cNvSpPr/>
          <p:nvPr/>
        </p:nvSpPr>
        <p:spPr>
          <a:xfrm>
            <a:off x="5859000" y="46990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98"/>
          <p:cNvSpPr/>
          <p:nvPr/>
        </p:nvSpPr>
        <p:spPr>
          <a:xfrm>
            <a:off x="5859000" y="48337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99"/>
          <p:cNvSpPr/>
          <p:nvPr/>
        </p:nvSpPr>
        <p:spPr>
          <a:xfrm>
            <a:off x="6004800" y="4448880"/>
            <a:ext cx="528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NIC</a:t>
            </a:r>
            <a:endParaRPr/>
          </a:p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50" name="CustomShape 100"/>
          <p:cNvSpPr/>
          <p:nvPr/>
        </p:nvSpPr>
        <p:spPr>
          <a:xfrm rot="5400000">
            <a:off x="5154120" y="3665880"/>
            <a:ext cx="1051920" cy="2678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101"/>
          <p:cNvSpPr/>
          <p:nvPr/>
        </p:nvSpPr>
        <p:spPr>
          <a:xfrm>
            <a:off x="5316840" y="339012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DPDK</a:t>
            </a:r>
            <a:endParaRPr/>
          </a:p>
        </p:txBody>
      </p:sp>
      <p:sp>
        <p:nvSpPr>
          <p:cNvPr id="552" name="CustomShape 102"/>
          <p:cNvSpPr/>
          <p:nvPr/>
        </p:nvSpPr>
        <p:spPr>
          <a:xfrm>
            <a:off x="6463440" y="4120200"/>
            <a:ext cx="674640" cy="7016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 (isn’t involved)</a:t>
            </a:r>
            <a:endParaRPr/>
          </a:p>
        </p:txBody>
      </p:sp>
      <p:sp>
        <p:nvSpPr>
          <p:cNvPr id="553" name="CustomShape 103"/>
          <p:cNvSpPr/>
          <p:nvPr/>
        </p:nvSpPr>
        <p:spPr>
          <a:xfrm>
            <a:off x="5197680" y="3990240"/>
            <a:ext cx="21002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dk2"/>
            </a:solidFill>
            <a:custDash>
              <a:ds d="4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104"/>
          <p:cNvSpPr/>
          <p:nvPr/>
        </p:nvSpPr>
        <p:spPr>
          <a:xfrm>
            <a:off x="5923080" y="3722400"/>
            <a:ext cx="93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Userspace</a:t>
            </a:r>
            <a:endParaRPr/>
          </a:p>
        </p:txBody>
      </p:sp>
      <p:sp>
        <p:nvSpPr>
          <p:cNvPr id="555" name="CustomShape 105"/>
          <p:cNvSpPr/>
          <p:nvPr/>
        </p:nvSpPr>
        <p:spPr>
          <a:xfrm>
            <a:off x="5346000" y="1434600"/>
            <a:ext cx="2085840" cy="350496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56" name="Shape 468" descr=""/>
          <p:cNvPicPr/>
          <p:nvPr/>
        </p:nvPicPr>
        <p:blipFill>
          <a:blip r:embed="rId4"/>
          <a:stretch/>
        </p:blipFill>
        <p:spPr>
          <a:xfrm>
            <a:off x="5477400" y="4258080"/>
            <a:ext cx="432360" cy="577800"/>
          </a:xfrm>
          <a:prstGeom prst="rect">
            <a:avLst/>
          </a:prstGeom>
          <a:ln>
            <a:noFill/>
          </a:ln>
        </p:spPr>
      </p:pic>
      <p:sp>
        <p:nvSpPr>
          <p:cNvPr id="557" name="CustomShape 106"/>
          <p:cNvSpPr/>
          <p:nvPr/>
        </p:nvSpPr>
        <p:spPr>
          <a:xfrm>
            <a:off x="5502960" y="1535400"/>
            <a:ext cx="87840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Application</a:t>
            </a:r>
            <a:endParaRPr/>
          </a:p>
        </p:txBody>
      </p:sp>
      <p:sp>
        <p:nvSpPr>
          <p:cNvPr id="558" name="CustomShape 107"/>
          <p:cNvSpPr/>
          <p:nvPr/>
        </p:nvSpPr>
        <p:spPr>
          <a:xfrm>
            <a:off x="6284520" y="2176920"/>
            <a:ext cx="577440" cy="42948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TCP/IP</a:t>
            </a:r>
            <a:endParaRPr/>
          </a:p>
        </p:txBody>
      </p:sp>
      <p:sp>
        <p:nvSpPr>
          <p:cNvPr id="559" name="CustomShape 108"/>
          <p:cNvSpPr/>
          <p:nvPr/>
        </p:nvSpPr>
        <p:spPr>
          <a:xfrm>
            <a:off x="5469480" y="284508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Scheduler</a:t>
            </a:r>
            <a:endParaRPr/>
          </a:p>
        </p:txBody>
      </p:sp>
      <p:sp>
        <p:nvSpPr>
          <p:cNvPr id="560" name="CustomShape 109"/>
          <p:cNvSpPr/>
          <p:nvPr/>
        </p:nvSpPr>
        <p:spPr>
          <a:xfrm>
            <a:off x="6615720" y="280584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61" name="CustomShape 110"/>
          <p:cNvSpPr/>
          <p:nvPr/>
        </p:nvSpPr>
        <p:spPr>
          <a:xfrm>
            <a:off x="6652440" y="28555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62" name="CustomShape 111"/>
          <p:cNvSpPr/>
          <p:nvPr/>
        </p:nvSpPr>
        <p:spPr>
          <a:xfrm>
            <a:off x="6689160" y="289908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63" name="CustomShape 112"/>
          <p:cNvSpPr/>
          <p:nvPr/>
        </p:nvSpPr>
        <p:spPr>
          <a:xfrm>
            <a:off x="6730200" y="294048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64" name="CustomShape 113"/>
          <p:cNvSpPr/>
          <p:nvPr/>
        </p:nvSpPr>
        <p:spPr>
          <a:xfrm>
            <a:off x="6777000" y="29851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65" name="CustomShape 114"/>
          <p:cNvSpPr/>
          <p:nvPr/>
        </p:nvSpPr>
        <p:spPr>
          <a:xfrm>
            <a:off x="6818040" y="3038040"/>
            <a:ext cx="5774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smp queue</a:t>
            </a:r>
            <a:endParaRPr/>
          </a:p>
        </p:txBody>
      </p:sp>
      <p:sp>
        <p:nvSpPr>
          <p:cNvPr id="566" name="CustomShape 115"/>
          <p:cNvSpPr/>
          <p:nvPr/>
        </p:nvSpPr>
        <p:spPr>
          <a:xfrm>
            <a:off x="6529680" y="3015000"/>
            <a:ext cx="285120" cy="1094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6"/>
          <p:cNvSpPr/>
          <p:nvPr/>
        </p:nvSpPr>
        <p:spPr>
          <a:xfrm>
            <a:off x="6441120" y="3026520"/>
            <a:ext cx="194400" cy="1008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17"/>
          <p:cNvSpPr/>
          <p:nvPr/>
        </p:nvSpPr>
        <p:spPr>
          <a:xfrm flipH="1" rot="10800000">
            <a:off x="8329320" y="3664440"/>
            <a:ext cx="208440" cy="78120"/>
          </a:xfrm>
          <a:prstGeom prst="curvedConnector3">
            <a:avLst>
              <a:gd name="adj1" fmla="val 49988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18"/>
          <p:cNvSpPr/>
          <p:nvPr/>
        </p:nvSpPr>
        <p:spPr>
          <a:xfrm flipH="1" rot="16200000">
            <a:off x="5551560" y="2448000"/>
            <a:ext cx="785880" cy="8280"/>
          </a:xfrm>
          <a:prstGeom prst="curvedConnector3">
            <a:avLst>
              <a:gd name="adj1" fmla="val 49997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19"/>
          <p:cNvSpPr/>
          <p:nvPr/>
        </p:nvSpPr>
        <p:spPr>
          <a:xfrm rot="5400000">
            <a:off x="6150600" y="2417400"/>
            <a:ext cx="231840" cy="616680"/>
          </a:xfrm>
          <a:prstGeom prst="curvedConnector3">
            <a:avLst>
              <a:gd name="adj1" fmla="val 49986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20"/>
          <p:cNvSpPr/>
          <p:nvPr/>
        </p:nvSpPr>
        <p:spPr>
          <a:xfrm flipH="1" rot="16200000">
            <a:off x="6195960" y="1803960"/>
            <a:ext cx="118080" cy="627840"/>
          </a:xfrm>
          <a:prstGeom prst="curvedConnector3">
            <a:avLst>
              <a:gd name="adj1" fmla="val 50005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21"/>
          <p:cNvSpPr/>
          <p:nvPr/>
        </p:nvSpPr>
        <p:spPr>
          <a:xfrm flipH="1" rot="16200000">
            <a:off x="5504400" y="3658680"/>
            <a:ext cx="1036440" cy="141120"/>
          </a:xfrm>
          <a:prstGeom prst="curvedConnector3">
            <a:avLst>
              <a:gd name="adj1" fmla="val 5000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22"/>
          <p:cNvSpPr/>
          <p:nvPr/>
        </p:nvSpPr>
        <p:spPr>
          <a:xfrm>
            <a:off x="6017400" y="424800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23"/>
          <p:cNvSpPr/>
          <p:nvPr/>
        </p:nvSpPr>
        <p:spPr>
          <a:xfrm>
            <a:off x="6011280" y="43538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24"/>
          <p:cNvSpPr/>
          <p:nvPr/>
        </p:nvSpPr>
        <p:spPr>
          <a:xfrm>
            <a:off x="6011280" y="448848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25"/>
          <p:cNvSpPr/>
          <p:nvPr/>
        </p:nvSpPr>
        <p:spPr>
          <a:xfrm>
            <a:off x="6011280" y="46231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26"/>
          <p:cNvSpPr/>
          <p:nvPr/>
        </p:nvSpPr>
        <p:spPr>
          <a:xfrm>
            <a:off x="6011280" y="47574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27"/>
          <p:cNvSpPr/>
          <p:nvPr/>
        </p:nvSpPr>
        <p:spPr>
          <a:xfrm>
            <a:off x="6157080" y="4372560"/>
            <a:ext cx="528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NIC</a:t>
            </a:r>
            <a:endParaRPr/>
          </a:p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79" name="CustomShape 128"/>
          <p:cNvSpPr/>
          <p:nvPr/>
        </p:nvSpPr>
        <p:spPr>
          <a:xfrm rot="5400000">
            <a:off x="5306400" y="3589920"/>
            <a:ext cx="1051920" cy="2678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29"/>
          <p:cNvSpPr/>
          <p:nvPr/>
        </p:nvSpPr>
        <p:spPr>
          <a:xfrm>
            <a:off x="5469480" y="331380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DPDK</a:t>
            </a:r>
            <a:endParaRPr/>
          </a:p>
        </p:txBody>
      </p:sp>
      <p:sp>
        <p:nvSpPr>
          <p:cNvPr id="581" name="CustomShape 130"/>
          <p:cNvSpPr/>
          <p:nvPr/>
        </p:nvSpPr>
        <p:spPr>
          <a:xfrm>
            <a:off x="6615720" y="4044240"/>
            <a:ext cx="674640" cy="7016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 (isn’t involved)</a:t>
            </a:r>
            <a:endParaRPr/>
          </a:p>
        </p:txBody>
      </p:sp>
      <p:sp>
        <p:nvSpPr>
          <p:cNvPr id="582" name="CustomShape 131"/>
          <p:cNvSpPr/>
          <p:nvPr/>
        </p:nvSpPr>
        <p:spPr>
          <a:xfrm>
            <a:off x="5349960" y="3914280"/>
            <a:ext cx="21002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dk2"/>
            </a:solidFill>
            <a:custDash>
              <a:ds d="4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32"/>
          <p:cNvSpPr/>
          <p:nvPr/>
        </p:nvSpPr>
        <p:spPr>
          <a:xfrm>
            <a:off x="6075360" y="3646080"/>
            <a:ext cx="93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Userspace</a:t>
            </a:r>
            <a:endParaRPr/>
          </a:p>
        </p:txBody>
      </p:sp>
      <p:sp>
        <p:nvSpPr>
          <p:cNvPr id="584" name="CustomShape 133"/>
          <p:cNvSpPr/>
          <p:nvPr/>
        </p:nvSpPr>
        <p:spPr>
          <a:xfrm>
            <a:off x="5498640" y="1358640"/>
            <a:ext cx="2085840" cy="350496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85" name="Shape 500" descr=""/>
          <p:cNvPicPr/>
          <p:nvPr/>
        </p:nvPicPr>
        <p:blipFill>
          <a:blip r:embed="rId5"/>
          <a:stretch/>
        </p:blipFill>
        <p:spPr>
          <a:xfrm>
            <a:off x="5629680" y="4181760"/>
            <a:ext cx="432360" cy="577800"/>
          </a:xfrm>
          <a:prstGeom prst="rect">
            <a:avLst/>
          </a:prstGeom>
          <a:ln>
            <a:noFill/>
          </a:ln>
        </p:spPr>
      </p:pic>
      <p:sp>
        <p:nvSpPr>
          <p:cNvPr id="586" name="CustomShape 134"/>
          <p:cNvSpPr/>
          <p:nvPr/>
        </p:nvSpPr>
        <p:spPr>
          <a:xfrm>
            <a:off x="5655600" y="1459080"/>
            <a:ext cx="878400" cy="51732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Core</a:t>
            </a:r>
            <a:endParaRPr/>
          </a:p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Database</a:t>
            </a:r>
            <a:endParaRPr/>
          </a:p>
        </p:txBody>
      </p:sp>
      <p:sp>
        <p:nvSpPr>
          <p:cNvPr id="587" name="CustomShape 135"/>
          <p:cNvSpPr/>
          <p:nvPr/>
        </p:nvSpPr>
        <p:spPr>
          <a:xfrm>
            <a:off x="6437160" y="2100600"/>
            <a:ext cx="577440" cy="42948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TCP/IP</a:t>
            </a:r>
            <a:endParaRPr/>
          </a:p>
        </p:txBody>
      </p:sp>
      <p:sp>
        <p:nvSpPr>
          <p:cNvPr id="588" name="CustomShape 136"/>
          <p:cNvSpPr/>
          <p:nvPr/>
        </p:nvSpPr>
        <p:spPr>
          <a:xfrm>
            <a:off x="5621760" y="276876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Task Scheduler</a:t>
            </a:r>
            <a:endParaRPr/>
          </a:p>
        </p:txBody>
      </p:sp>
      <p:sp>
        <p:nvSpPr>
          <p:cNvPr id="589" name="CustomShape 137"/>
          <p:cNvSpPr/>
          <p:nvPr/>
        </p:nvSpPr>
        <p:spPr>
          <a:xfrm>
            <a:off x="6768360" y="272952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90" name="CustomShape 138"/>
          <p:cNvSpPr/>
          <p:nvPr/>
        </p:nvSpPr>
        <p:spPr>
          <a:xfrm>
            <a:off x="6804720" y="27795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91" name="CustomShape 139"/>
          <p:cNvSpPr/>
          <p:nvPr/>
        </p:nvSpPr>
        <p:spPr>
          <a:xfrm>
            <a:off x="6841440" y="28227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92" name="CustomShape 140"/>
          <p:cNvSpPr/>
          <p:nvPr/>
        </p:nvSpPr>
        <p:spPr>
          <a:xfrm>
            <a:off x="6882480" y="28641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93" name="CustomShape 141"/>
          <p:cNvSpPr/>
          <p:nvPr/>
        </p:nvSpPr>
        <p:spPr>
          <a:xfrm>
            <a:off x="6929280" y="2909160"/>
            <a:ext cx="5288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594" name="CustomShape 142"/>
          <p:cNvSpPr/>
          <p:nvPr/>
        </p:nvSpPr>
        <p:spPr>
          <a:xfrm>
            <a:off x="6970320" y="2962080"/>
            <a:ext cx="577440" cy="1760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lang="en-US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smp queue</a:t>
            </a:r>
            <a:endParaRPr/>
          </a:p>
        </p:txBody>
      </p:sp>
      <p:sp>
        <p:nvSpPr>
          <p:cNvPr id="595" name="CustomShape 143"/>
          <p:cNvSpPr/>
          <p:nvPr/>
        </p:nvSpPr>
        <p:spPr>
          <a:xfrm>
            <a:off x="6682320" y="2938680"/>
            <a:ext cx="285120" cy="1094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44"/>
          <p:cNvSpPr/>
          <p:nvPr/>
        </p:nvSpPr>
        <p:spPr>
          <a:xfrm>
            <a:off x="6593400" y="2950560"/>
            <a:ext cx="194400" cy="1008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45"/>
          <p:cNvSpPr/>
          <p:nvPr/>
        </p:nvSpPr>
        <p:spPr>
          <a:xfrm flipH="1" rot="10800000">
            <a:off x="8481960" y="3588480"/>
            <a:ext cx="208440" cy="78120"/>
          </a:xfrm>
          <a:prstGeom prst="curvedConnector3">
            <a:avLst>
              <a:gd name="adj1" fmla="val 49988"/>
            </a:avLst>
          </a:pr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46"/>
          <p:cNvSpPr/>
          <p:nvPr/>
        </p:nvSpPr>
        <p:spPr>
          <a:xfrm flipH="1" rot="16200000">
            <a:off x="5703840" y="2371680"/>
            <a:ext cx="785880" cy="8280"/>
          </a:xfrm>
          <a:prstGeom prst="curvedConnector3">
            <a:avLst>
              <a:gd name="adj1" fmla="val 49997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47"/>
          <p:cNvSpPr/>
          <p:nvPr/>
        </p:nvSpPr>
        <p:spPr>
          <a:xfrm rot="5400000">
            <a:off x="6302880" y="2341080"/>
            <a:ext cx="231840" cy="616680"/>
          </a:xfrm>
          <a:prstGeom prst="curvedConnector3">
            <a:avLst>
              <a:gd name="adj1" fmla="val 49986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48"/>
          <p:cNvSpPr/>
          <p:nvPr/>
        </p:nvSpPr>
        <p:spPr>
          <a:xfrm flipH="1" rot="16200000">
            <a:off x="6348240" y="1727640"/>
            <a:ext cx="118080" cy="627840"/>
          </a:xfrm>
          <a:prstGeom prst="curvedConnector3">
            <a:avLst>
              <a:gd name="adj1" fmla="val 50005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49"/>
          <p:cNvSpPr/>
          <p:nvPr/>
        </p:nvSpPr>
        <p:spPr>
          <a:xfrm flipH="1" rot="16200000">
            <a:off x="5656680" y="3582720"/>
            <a:ext cx="1036440" cy="141120"/>
          </a:xfrm>
          <a:prstGeom prst="curvedConnector3">
            <a:avLst>
              <a:gd name="adj1" fmla="val 50002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50"/>
          <p:cNvSpPr/>
          <p:nvPr/>
        </p:nvSpPr>
        <p:spPr>
          <a:xfrm>
            <a:off x="6169680" y="4171680"/>
            <a:ext cx="160920" cy="6098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51"/>
          <p:cNvSpPr/>
          <p:nvPr/>
        </p:nvSpPr>
        <p:spPr>
          <a:xfrm>
            <a:off x="6163560" y="427752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52"/>
          <p:cNvSpPr/>
          <p:nvPr/>
        </p:nvSpPr>
        <p:spPr>
          <a:xfrm>
            <a:off x="6163560" y="441216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53"/>
          <p:cNvSpPr/>
          <p:nvPr/>
        </p:nvSpPr>
        <p:spPr>
          <a:xfrm>
            <a:off x="6163560" y="454680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54"/>
          <p:cNvSpPr/>
          <p:nvPr/>
        </p:nvSpPr>
        <p:spPr>
          <a:xfrm>
            <a:off x="6163560" y="4681440"/>
            <a:ext cx="156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55"/>
          <p:cNvSpPr/>
          <p:nvPr/>
        </p:nvSpPr>
        <p:spPr>
          <a:xfrm>
            <a:off x="6309360" y="4296240"/>
            <a:ext cx="528840" cy="3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NIC</a:t>
            </a:r>
            <a:endParaRPr/>
          </a:p>
          <a:p>
            <a:pPr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Queue</a:t>
            </a:r>
            <a:endParaRPr/>
          </a:p>
        </p:txBody>
      </p:sp>
      <p:sp>
        <p:nvSpPr>
          <p:cNvPr id="608" name="CustomShape 156"/>
          <p:cNvSpPr/>
          <p:nvPr/>
        </p:nvSpPr>
        <p:spPr>
          <a:xfrm rot="5400000">
            <a:off x="5459040" y="3513600"/>
            <a:ext cx="1051920" cy="267840"/>
          </a:xfrm>
          <a:prstGeom prst="curvedConnector3">
            <a:avLst>
              <a:gd name="adj1" fmla="val 50000"/>
            </a:avLst>
          </a:prstGeom>
          <a:noFill/>
          <a:ln w="1908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57"/>
          <p:cNvSpPr/>
          <p:nvPr/>
        </p:nvSpPr>
        <p:spPr>
          <a:xfrm>
            <a:off x="5621760" y="3237840"/>
            <a:ext cx="968400" cy="36000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DPDK</a:t>
            </a:r>
            <a:endParaRPr/>
          </a:p>
        </p:txBody>
      </p:sp>
      <p:sp>
        <p:nvSpPr>
          <p:cNvPr id="610" name="CustomShape 158"/>
          <p:cNvSpPr/>
          <p:nvPr/>
        </p:nvSpPr>
        <p:spPr>
          <a:xfrm>
            <a:off x="6768360" y="3967920"/>
            <a:ext cx="674640" cy="701640"/>
          </a:xfrm>
          <a:prstGeom prst="rect">
            <a:avLst/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Kernel (isn’t involved)</a:t>
            </a:r>
            <a:endParaRPr/>
          </a:p>
        </p:txBody>
      </p:sp>
      <p:sp>
        <p:nvSpPr>
          <p:cNvPr id="611" name="CustomShape 159"/>
          <p:cNvSpPr/>
          <p:nvPr/>
        </p:nvSpPr>
        <p:spPr>
          <a:xfrm>
            <a:off x="5502600" y="3837960"/>
            <a:ext cx="21002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dk2"/>
            </a:solidFill>
            <a:custDash>
              <a:ds d="400000" sp="300000"/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60"/>
          <p:cNvSpPr/>
          <p:nvPr/>
        </p:nvSpPr>
        <p:spPr>
          <a:xfrm>
            <a:off x="6227640" y="3569760"/>
            <a:ext cx="93960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Userspace</a:t>
            </a:r>
            <a:endParaRPr/>
          </a:p>
        </p:txBody>
      </p:sp>
      <p:sp>
        <p:nvSpPr>
          <p:cNvPr id="613" name="CustomShape 161"/>
          <p:cNvSpPr/>
          <p:nvPr/>
        </p:nvSpPr>
        <p:spPr>
          <a:xfrm rot="21599400">
            <a:off x="7657560" y="1581480"/>
            <a:ext cx="2544120" cy="12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No contention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Linear scaling</a:t>
            </a:r>
            <a:endParaRPr/>
          </a:p>
          <a:p>
            <a:pPr>
              <a:lnSpc>
                <a:spcPct val="100000"/>
              </a:lnSpc>
            </a:pPr>
            <a:r>
              <a:rPr lang="en-US" sz="18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NUMA friendly</a:t>
            </a:r>
            <a:endParaRPr/>
          </a:p>
        </p:txBody>
      </p:sp>
      <p:pic>
        <p:nvPicPr>
          <p:cNvPr id="614" name="Shape 530" descr=""/>
          <p:cNvPicPr/>
          <p:nvPr/>
        </p:nvPicPr>
        <p:blipFill>
          <a:blip r:embed="rId6"/>
          <a:stretch/>
        </p:blipFill>
        <p:spPr>
          <a:xfrm>
            <a:off x="6663240" y="1510920"/>
            <a:ext cx="896760" cy="37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2" dur="indefinite" restart="never" nodeType="tmRoot">
          <p:childTnLst>
            <p:seq>
              <p:cTn id="1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380880" y="129600"/>
            <a:ext cx="82281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Memory Management</a:t>
            </a:r>
            <a:endParaRPr/>
          </a:p>
        </p:txBody>
      </p:sp>
      <p:pic>
        <p:nvPicPr>
          <p:cNvPr id="616" name="Shape 458" descr=""/>
          <p:cNvPicPr/>
          <p:nvPr/>
        </p:nvPicPr>
        <p:blipFill>
          <a:blip r:embed="rId1"/>
          <a:stretch/>
        </p:blipFill>
        <p:spPr>
          <a:xfrm>
            <a:off x="7204320" y="240840"/>
            <a:ext cx="1704960" cy="717480"/>
          </a:xfrm>
          <a:prstGeom prst="rect">
            <a:avLst/>
          </a:prstGeom>
          <a:ln>
            <a:noFill/>
          </a:ln>
        </p:spPr>
      </p:pic>
      <p:pic>
        <p:nvPicPr>
          <p:cNvPr id="617" name="Shape 459" descr=""/>
          <p:cNvPicPr/>
          <p:nvPr/>
        </p:nvPicPr>
        <p:blipFill>
          <a:blip r:embed="rId2"/>
          <a:stretch/>
        </p:blipFill>
        <p:spPr>
          <a:xfrm>
            <a:off x="876960" y="1069920"/>
            <a:ext cx="6746040" cy="401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4" dur="indefinite" restart="never" nodeType="tmRoot">
          <p:childTnLst>
            <p:seq>
              <p:cTn id="1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380880" y="129600"/>
            <a:ext cx="822816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Blasting out </a:t>
            </a: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I/O operations</a:t>
            </a:r>
            <a:endParaRPr/>
          </a:p>
        </p:txBody>
      </p:sp>
      <p:pic>
        <p:nvPicPr>
          <p:cNvPr id="619" name="Shape 465" descr=""/>
          <p:cNvPicPr/>
          <p:nvPr/>
        </p:nvPicPr>
        <p:blipFill>
          <a:blip r:embed="rId1"/>
          <a:stretch/>
        </p:blipFill>
        <p:spPr>
          <a:xfrm>
            <a:off x="7204320" y="240840"/>
            <a:ext cx="1704960" cy="717480"/>
          </a:xfrm>
          <a:prstGeom prst="rect">
            <a:avLst/>
          </a:prstGeom>
          <a:ln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784800" y="1326960"/>
            <a:ext cx="7447320" cy="33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future&lt;&gt;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make_data_requests(digest_resolver_ptr resolver, targets_iterator begin,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targets_iterator end) 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return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parallel_for_each(begin, end, [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this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, resolver = 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  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std::move(resolver)] (gms::inet_address ep) 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return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make_data_request(ep).then_wrapped([resolver, ep]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(future&lt;foreign_ptr&lt;lw_shared_ptr&lt;query::result&gt;&gt;&gt; f) 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try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resolver-&gt;add_data(ep, f.get0());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}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catch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(...) {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resolver-&gt;error(ep, std::current_exception());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});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    </a:t>
            </a: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});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  <a:ea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621" name="CustomShape 3"/>
          <p:cNvSpPr/>
          <p:nvPr/>
        </p:nvSpPr>
        <p:spPr>
          <a:xfrm>
            <a:off x="1778760" y="1912320"/>
            <a:ext cx="2026080" cy="526320"/>
          </a:xfrm>
          <a:prstGeom prst="ellipse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646200" y="2213280"/>
            <a:ext cx="323280" cy="13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"/>
          <p:cNvSpPr/>
          <p:nvPr/>
        </p:nvSpPr>
        <p:spPr>
          <a:xfrm>
            <a:off x="380880" y="12960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Unified</a:t>
            </a: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cache</a:t>
            </a:r>
            <a:endParaRPr/>
          </a:p>
        </p:txBody>
      </p:sp>
      <p:pic>
        <p:nvPicPr>
          <p:cNvPr id="624" name="Shape 681" descr=""/>
          <p:cNvPicPr/>
          <p:nvPr/>
        </p:nvPicPr>
        <p:blipFill>
          <a:blip r:embed="rId1"/>
          <a:stretch/>
        </p:blipFill>
        <p:spPr>
          <a:xfrm>
            <a:off x="7204320" y="2408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25" name="CustomShape 3"/>
          <p:cNvSpPr/>
          <p:nvPr/>
        </p:nvSpPr>
        <p:spPr>
          <a:xfrm>
            <a:off x="1469880" y="942840"/>
            <a:ext cx="226512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Cassandra</a:t>
            </a:r>
            <a:endParaRPr/>
          </a:p>
        </p:txBody>
      </p:sp>
      <p:sp>
        <p:nvSpPr>
          <p:cNvPr id="626" name="CustomShape 4"/>
          <p:cNvSpPr/>
          <p:nvPr/>
        </p:nvSpPr>
        <p:spPr>
          <a:xfrm>
            <a:off x="5328720" y="942840"/>
            <a:ext cx="303588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</a:t>
            </a:r>
            <a:endParaRPr/>
          </a:p>
        </p:txBody>
      </p:sp>
      <p:sp>
        <p:nvSpPr>
          <p:cNvPr id="627" name="CustomShape 5"/>
          <p:cNvSpPr/>
          <p:nvPr/>
        </p:nvSpPr>
        <p:spPr>
          <a:xfrm>
            <a:off x="447840" y="1560960"/>
            <a:ext cx="1238040" cy="6494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Key cache</a:t>
            </a:r>
            <a:endParaRPr/>
          </a:p>
        </p:txBody>
      </p:sp>
      <p:sp>
        <p:nvSpPr>
          <p:cNvPr id="628" name="CustomShape 6"/>
          <p:cNvSpPr/>
          <p:nvPr/>
        </p:nvSpPr>
        <p:spPr>
          <a:xfrm>
            <a:off x="447840" y="2404440"/>
            <a:ext cx="1238040" cy="6494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Row cache</a:t>
            </a:r>
            <a:endParaRPr/>
          </a:p>
        </p:txBody>
      </p:sp>
      <p:sp>
        <p:nvSpPr>
          <p:cNvPr id="629" name="CustomShape 7"/>
          <p:cNvSpPr/>
          <p:nvPr/>
        </p:nvSpPr>
        <p:spPr>
          <a:xfrm>
            <a:off x="1887120" y="1458720"/>
            <a:ext cx="412560" cy="1679040"/>
          </a:xfrm>
          <a:prstGeom prst="leftBrace">
            <a:avLst>
              <a:gd name="adj1" fmla="val 8333"/>
              <a:gd name="adj2" fmla="val 50000"/>
            </a:avLst>
          </a:prstGeom>
          <a:noFill/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8"/>
          <p:cNvSpPr/>
          <p:nvPr/>
        </p:nvSpPr>
        <p:spPr>
          <a:xfrm>
            <a:off x="2232720" y="1887120"/>
            <a:ext cx="1052280" cy="8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On-heap /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Off-heap</a:t>
            </a:r>
            <a:endParaRPr/>
          </a:p>
        </p:txBody>
      </p:sp>
      <p:sp>
        <p:nvSpPr>
          <p:cNvPr id="631" name="CustomShape 9"/>
          <p:cNvSpPr/>
          <p:nvPr/>
        </p:nvSpPr>
        <p:spPr>
          <a:xfrm>
            <a:off x="863640" y="261000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0"/>
          <p:cNvSpPr/>
          <p:nvPr/>
        </p:nvSpPr>
        <p:spPr>
          <a:xfrm>
            <a:off x="380880" y="3529080"/>
            <a:ext cx="3249360" cy="6494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Linux page cache</a:t>
            </a:r>
            <a:endParaRPr/>
          </a:p>
        </p:txBody>
      </p:sp>
      <p:sp>
        <p:nvSpPr>
          <p:cNvPr id="633" name="CustomShape 11"/>
          <p:cNvSpPr/>
          <p:nvPr/>
        </p:nvSpPr>
        <p:spPr>
          <a:xfrm>
            <a:off x="380880" y="4390560"/>
            <a:ext cx="3249360" cy="6494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SSTables</a:t>
            </a:r>
            <a:endParaRPr/>
          </a:p>
        </p:txBody>
      </p:sp>
      <p:sp>
        <p:nvSpPr>
          <p:cNvPr id="634" name="CustomShape 12"/>
          <p:cNvSpPr/>
          <p:nvPr/>
        </p:nvSpPr>
        <p:spPr>
          <a:xfrm>
            <a:off x="1209240" y="3064320"/>
            <a:ext cx="257400" cy="461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3"/>
          <p:cNvSpPr/>
          <p:nvPr/>
        </p:nvSpPr>
        <p:spPr>
          <a:xfrm>
            <a:off x="1797840" y="4181760"/>
            <a:ext cx="290880" cy="2055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4"/>
          <p:cNvSpPr/>
          <p:nvPr/>
        </p:nvSpPr>
        <p:spPr>
          <a:xfrm>
            <a:off x="4688280" y="1560960"/>
            <a:ext cx="3035880" cy="14756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Unified cache</a:t>
            </a:r>
            <a:endParaRPr/>
          </a:p>
        </p:txBody>
      </p:sp>
      <p:sp>
        <p:nvSpPr>
          <p:cNvPr id="637" name="CustomShape 15"/>
          <p:cNvSpPr/>
          <p:nvPr/>
        </p:nvSpPr>
        <p:spPr>
          <a:xfrm>
            <a:off x="4581360" y="4357440"/>
            <a:ext cx="3249360" cy="6494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SSTables</a:t>
            </a:r>
            <a:endParaRPr/>
          </a:p>
        </p:txBody>
      </p:sp>
      <p:sp>
        <p:nvSpPr>
          <p:cNvPr id="638" name="CustomShape 16"/>
          <p:cNvSpPr/>
          <p:nvPr/>
        </p:nvSpPr>
        <p:spPr>
          <a:xfrm>
            <a:off x="5955840" y="3039840"/>
            <a:ext cx="457200" cy="1312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8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36" descr=""/>
          <p:cNvPicPr/>
          <p:nvPr/>
        </p:nvPicPr>
        <p:blipFill>
          <a:blip r:embed="rId1"/>
          <a:stretch/>
        </p:blipFill>
        <p:spPr>
          <a:xfrm>
            <a:off x="1868400" y="17964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792720" y="2014560"/>
            <a:ext cx="8480520" cy="247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Capable of 1,000,000 operations per second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PER NODE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With predictable, low latencies</a:t>
            </a:r>
            <a:endParaRPr/>
          </a:p>
          <a:p>
            <a:pPr marL="457200" indent="457200">
              <a:lnSpc>
                <a:spcPct val="100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Compatible with Apache Cassandra</a:t>
            </a:r>
            <a:endParaRPr/>
          </a:p>
        </p:txBody>
      </p:sp>
      <p:pic>
        <p:nvPicPr>
          <p:cNvPr id="285" name="Shape 38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Scylla: A new NoSQL Database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380880" y="12960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has an I/O scheduler</a:t>
            </a:r>
            <a:endParaRPr/>
          </a:p>
        </p:txBody>
      </p:sp>
      <p:sp>
        <p:nvSpPr>
          <p:cNvPr id="640" name="CustomShape 2"/>
          <p:cNvSpPr/>
          <p:nvPr/>
        </p:nvSpPr>
        <p:spPr>
          <a:xfrm>
            <a:off x="4278240" y="1639800"/>
            <a:ext cx="303588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Traditional stack</a:t>
            </a:r>
            <a:endParaRPr/>
          </a:p>
        </p:txBody>
      </p:sp>
      <p:pic>
        <p:nvPicPr>
          <p:cNvPr id="641" name="Shape 732" descr=""/>
          <p:cNvPicPr/>
          <p:nvPr/>
        </p:nvPicPr>
        <p:blipFill>
          <a:blip r:embed="rId1"/>
          <a:stretch/>
        </p:blipFill>
        <p:spPr>
          <a:xfrm>
            <a:off x="7204320" y="240840"/>
            <a:ext cx="1703160" cy="715680"/>
          </a:xfrm>
          <a:prstGeom prst="rect">
            <a:avLst/>
          </a:prstGeom>
          <a:ln>
            <a:noFill/>
          </a:ln>
        </p:spPr>
      </p:pic>
      <p:pic>
        <p:nvPicPr>
          <p:cNvPr id="642" name="Shape 733" descr=""/>
          <p:cNvPicPr/>
          <p:nvPr/>
        </p:nvPicPr>
        <p:blipFill>
          <a:blip r:embed="rId2"/>
          <a:stretch/>
        </p:blipFill>
        <p:spPr>
          <a:xfrm>
            <a:off x="423000" y="1924920"/>
            <a:ext cx="3286800" cy="246420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>
            <a:off x="6999120" y="1064520"/>
            <a:ext cx="3035880" cy="3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 stack</a:t>
            </a:r>
            <a:endParaRPr/>
          </a:p>
        </p:txBody>
      </p:sp>
      <p:sp>
        <p:nvSpPr>
          <p:cNvPr id="644" name="CustomShape 4"/>
          <p:cNvSpPr/>
          <p:nvPr/>
        </p:nvSpPr>
        <p:spPr>
          <a:xfrm>
            <a:off x="1626840" y="2018880"/>
            <a:ext cx="297720" cy="2464200"/>
          </a:xfrm>
          <a:prstGeom prst="ellipse">
            <a:avLst/>
          </a:prstGeom>
          <a:noFill/>
          <a:ln w="38160">
            <a:solidFill>
              <a:srgbClr val="ff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5"/>
          <p:cNvSpPr/>
          <p:nvPr/>
        </p:nvSpPr>
        <p:spPr>
          <a:xfrm>
            <a:off x="380880" y="1443600"/>
            <a:ext cx="154332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Max useful disk concurrency</a:t>
            </a:r>
            <a:endParaRPr/>
          </a:p>
        </p:txBody>
      </p:sp>
      <p:sp>
        <p:nvSpPr>
          <p:cNvPr id="646" name="CustomShape 6"/>
          <p:cNvSpPr/>
          <p:nvPr/>
        </p:nvSpPr>
        <p:spPr>
          <a:xfrm>
            <a:off x="1154160" y="1971360"/>
            <a:ext cx="513360" cy="40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647" name="Shape 738" descr=""/>
          <p:cNvPicPr/>
          <p:nvPr/>
        </p:nvPicPr>
        <p:blipFill>
          <a:blip r:embed="rId3"/>
          <a:stretch/>
        </p:blipFill>
        <p:spPr>
          <a:xfrm>
            <a:off x="4278600" y="1521000"/>
            <a:ext cx="4223160" cy="3365640"/>
          </a:xfrm>
          <a:prstGeom prst="rect">
            <a:avLst/>
          </a:prstGeom>
          <a:ln>
            <a:noFill/>
          </a:ln>
        </p:spPr>
      </p:pic>
      <p:sp>
        <p:nvSpPr>
          <p:cNvPr id="648" name="CustomShape 7"/>
          <p:cNvSpPr/>
          <p:nvPr/>
        </p:nvSpPr>
        <p:spPr>
          <a:xfrm rot="20154000">
            <a:off x="6158880" y="1604160"/>
            <a:ext cx="1625400" cy="103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I/O gets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re-prioritized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e06666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here</a:t>
            </a:r>
            <a:endParaRPr/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380880" y="12960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</a:t>
            </a: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has an I/O scheduler</a:t>
            </a:r>
            <a:endParaRPr/>
          </a:p>
        </p:txBody>
      </p:sp>
      <p:pic>
        <p:nvPicPr>
          <p:cNvPr id="650" name="Shape 745" descr=""/>
          <p:cNvPicPr/>
          <p:nvPr/>
        </p:nvPicPr>
        <p:blipFill>
          <a:blip r:embed="rId1"/>
          <a:stretch/>
        </p:blipFill>
        <p:spPr>
          <a:xfrm>
            <a:off x="7204320" y="240840"/>
            <a:ext cx="1703160" cy="715680"/>
          </a:xfrm>
          <a:prstGeom prst="rect">
            <a:avLst/>
          </a:prstGeom>
          <a:ln>
            <a:noFill/>
          </a:ln>
        </p:spPr>
      </p:pic>
      <p:pic>
        <p:nvPicPr>
          <p:cNvPr id="651" name="Shape 746" descr=""/>
          <p:cNvPicPr/>
          <p:nvPr/>
        </p:nvPicPr>
        <p:blipFill>
          <a:blip r:embed="rId2"/>
          <a:srcRect l="53839" t="0" r="0" b="0"/>
          <a:stretch/>
        </p:blipFill>
        <p:spPr>
          <a:xfrm>
            <a:off x="546480" y="1549080"/>
            <a:ext cx="1946520" cy="3365640"/>
          </a:xfrm>
          <a:prstGeom prst="rect">
            <a:avLst/>
          </a:prstGeom>
          <a:ln>
            <a:noFill/>
          </a:ln>
        </p:spPr>
      </p:pic>
      <p:pic>
        <p:nvPicPr>
          <p:cNvPr id="652" name="Shape 747" descr=""/>
          <p:cNvPicPr/>
          <p:nvPr/>
        </p:nvPicPr>
        <p:blipFill>
          <a:blip r:embed="rId3"/>
          <a:stretch/>
        </p:blipFill>
        <p:spPr>
          <a:xfrm>
            <a:off x="2516760" y="1922040"/>
            <a:ext cx="6378840" cy="256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4" name="Shape 763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55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656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657" name="Shape 766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Shape 771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59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1.0: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31 Mar 2016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General Availability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1.1: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17 May 2016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ALTER TABLE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User-defined types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Authentication, authorization, encryption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SSTable loader tool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1.2: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Now…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ALTER KEYSPACE ...</a:t>
            </a:r>
            <a:endParaRPr/>
          </a:p>
          <a:p>
            <a:pPr marL="914400" indent="-377640">
              <a:lnSpc>
                <a:spcPct val="115000"/>
              </a:lnSpc>
            </a:pPr>
            <a:endParaRPr/>
          </a:p>
          <a:p>
            <a:pPr marL="914400" indent="-377640">
              <a:lnSpc>
                <a:spcPct val="100000"/>
              </a:lnSpc>
            </a:pPr>
            <a:endParaRPr/>
          </a:p>
        </p:txBody>
      </p:sp>
      <p:pic>
        <p:nvPicPr>
          <p:cNvPr id="660" name="Shape 773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61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Rear-view mirror</a:t>
            </a:r>
            <a:endParaRPr/>
          </a:p>
        </p:txBody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hape 779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63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1.3: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July 2016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Date-Tiered Compaction Strategy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CQL Tracing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Wide rows performance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1.4:</a:t>
            </a: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 August 2016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Thrift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Secondary index</a:t>
            </a:r>
            <a:endParaRPr/>
          </a:p>
          <a:p>
            <a:pPr marL="914400" indent="-377640">
              <a:lnSpc>
                <a:spcPct val="115000"/>
              </a:lnSpc>
            </a:pPr>
            <a:endParaRPr/>
          </a:p>
          <a:p>
            <a:pPr marL="914400" indent="-377640">
              <a:lnSpc>
                <a:spcPct val="100000"/>
              </a:lnSpc>
            </a:pPr>
            <a:endParaRPr/>
          </a:p>
        </p:txBody>
      </p:sp>
      <p:pic>
        <p:nvPicPr>
          <p:cNvPr id="664" name="Shape 781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65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Near-term</a:t>
            </a:r>
            <a:endParaRPr/>
          </a:p>
        </p:txBody>
      </p:sp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787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67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Management console</a:t>
            </a:r>
            <a:endParaRPr/>
          </a:p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REST API</a:t>
            </a:r>
            <a:endParaRPr/>
          </a:p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Materialized views</a:t>
            </a:r>
            <a:endParaRPr/>
          </a:p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Continuous repair</a:t>
            </a:r>
            <a:endParaRPr/>
          </a:p>
          <a:p>
            <a:pPr marL="457200" indent="-225360">
              <a:lnSpc>
                <a:spcPct val="100000"/>
              </a:lnSpc>
            </a:pPr>
            <a:endParaRPr/>
          </a:p>
        </p:txBody>
      </p:sp>
      <p:pic>
        <p:nvPicPr>
          <p:cNvPr id="668" name="Shape 789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69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Mid-term</a:t>
            </a:r>
            <a:endParaRPr/>
          </a:p>
        </p:txBody>
      </p:sp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Shape 795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71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In-database Analytics</a:t>
            </a:r>
            <a:endParaRPr/>
          </a:p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Multi-tenancy</a:t>
            </a:r>
            <a:endParaRPr/>
          </a:p>
          <a:p>
            <a:pPr marL="457200" indent="-225360">
              <a:lnSpc>
                <a:spcPct val="115000"/>
              </a:lnSpc>
            </a:pPr>
            <a:r>
              <a:rPr lang="en-US" sz="3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Storage-class memory</a:t>
            </a:r>
            <a:endParaRPr/>
          </a:p>
          <a:p>
            <a:pPr marL="457200" indent="-225360">
              <a:lnSpc>
                <a:spcPct val="115000"/>
              </a:lnSpc>
            </a:pPr>
            <a:endParaRPr/>
          </a:p>
          <a:p>
            <a:pPr marL="457200" indent="-225360">
              <a:lnSpc>
                <a:spcPct val="115000"/>
              </a:lnSpc>
            </a:pPr>
            <a:endParaRPr/>
          </a:p>
          <a:p>
            <a:pPr marL="457200" indent="-225360">
              <a:lnSpc>
                <a:spcPct val="100000"/>
              </a:lnSpc>
            </a:pPr>
            <a:endParaRPr/>
          </a:p>
        </p:txBody>
      </p:sp>
      <p:pic>
        <p:nvPicPr>
          <p:cNvPr id="672" name="Shape 797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Longer term</a:t>
            </a:r>
            <a:endParaRPr/>
          </a:p>
        </p:txBody>
      </p:sp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5" name="Shape 804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76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677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678" name="Shape 807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/>
          </a:p>
        </p:txBody>
      </p:sp>
      <p:sp>
        <p:nvSpPr>
          <p:cNvPr id="680" name="TextShape 2"/>
          <p:cNvSpPr txBox="1"/>
          <p:nvPr/>
        </p:nvSpPr>
        <p:spPr>
          <a:xfrm>
            <a:off x="457200" y="1200240"/>
            <a:ext cx="3994200" cy="3725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/>
          </a:p>
        </p:txBody>
      </p:sp>
      <p:pic>
        <p:nvPicPr>
          <p:cNvPr id="681" name="Shape 657" descr=""/>
          <p:cNvPicPr/>
          <p:nvPr/>
        </p:nvPicPr>
        <p:blipFill>
          <a:blip r:embed="rId1"/>
          <a:stretch/>
        </p:blipFill>
        <p:spPr>
          <a:xfrm>
            <a:off x="0" y="240480"/>
            <a:ext cx="9143640" cy="4204800"/>
          </a:xfrm>
          <a:prstGeom prst="rect">
            <a:avLst/>
          </a:prstGeom>
          <a:ln>
            <a:noFill/>
          </a:ln>
        </p:spPr>
      </p:pic>
      <p:pic>
        <p:nvPicPr>
          <p:cNvPr id="682" name="Shape 658" descr=""/>
          <p:cNvPicPr/>
          <p:nvPr/>
        </p:nvPicPr>
        <p:blipFill>
          <a:blip r:embed="rId2"/>
          <a:stretch/>
        </p:blipFill>
        <p:spPr>
          <a:xfrm>
            <a:off x="-2209680" y="4439880"/>
            <a:ext cx="9143640" cy="682560"/>
          </a:xfrm>
          <a:prstGeom prst="rect">
            <a:avLst/>
          </a:prstGeom>
          <a:ln>
            <a:noFill/>
          </a:ln>
        </p:spPr>
      </p:pic>
      <p:pic>
        <p:nvPicPr>
          <p:cNvPr id="683" name="Shape 659" descr=""/>
          <p:cNvPicPr/>
          <p:nvPr/>
        </p:nvPicPr>
        <p:blipFill>
          <a:blip r:embed="rId3"/>
          <a:stretch/>
        </p:blipFill>
        <p:spPr>
          <a:xfrm>
            <a:off x="6972120" y="4299480"/>
            <a:ext cx="1584000" cy="9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Shape 812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685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Download: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http://www.scylladb.com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Twitter: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@ScyllaDB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Source: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http://github.com/scylladb/scylla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Mailing lists: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scylladb-user @ groups.google.com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Company site &amp; blog: </a:t>
            </a:r>
            <a:r>
              <a:rPr lang="en-US" sz="24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http://www.scylladb.com</a:t>
            </a:r>
            <a:endParaRPr/>
          </a:p>
          <a:p>
            <a:pPr marL="457200" indent="-377640">
              <a:lnSpc>
                <a:spcPct val="100000"/>
              </a:lnSpc>
            </a:pPr>
            <a:endParaRPr/>
          </a:p>
        </p:txBody>
      </p:sp>
      <p:pic>
        <p:nvPicPr>
          <p:cNvPr id="686" name="Shape 814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687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to interact</a:t>
            </a:r>
            <a:endParaRPr/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322800" y="2933280"/>
            <a:ext cx="2164680" cy="505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Shape 45" descr=""/>
          <p:cNvPicPr/>
          <p:nvPr/>
        </p:nvPicPr>
        <p:blipFill>
          <a:blip r:embed="rId1"/>
          <a:stretch/>
        </p:blipFill>
        <p:spPr>
          <a:xfrm>
            <a:off x="77400" y="4413240"/>
            <a:ext cx="1475280" cy="619920"/>
          </a:xfrm>
          <a:prstGeom prst="rect">
            <a:avLst/>
          </a:prstGeom>
          <a:ln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7900920" y="3652920"/>
            <a:ext cx="3681720" cy="42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3"/>
          <p:cNvSpPr/>
          <p:nvPr/>
        </p:nvSpPr>
        <p:spPr>
          <a:xfrm>
            <a:off x="821520" y="20376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RESULTS: THROUGHPUT/SCALE UP</a:t>
            </a:r>
            <a:endParaRPr/>
          </a:p>
        </p:txBody>
      </p:sp>
      <p:pic>
        <p:nvPicPr>
          <p:cNvPr id="291" name="Shape 48" descr=""/>
          <p:cNvPicPr/>
          <p:nvPr/>
        </p:nvPicPr>
        <p:blipFill>
          <a:blip r:embed="rId2"/>
          <a:stretch/>
        </p:blipFill>
        <p:spPr>
          <a:xfrm>
            <a:off x="77400" y="984960"/>
            <a:ext cx="8916120" cy="349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-1080" y="6840"/>
            <a:ext cx="9140760" cy="5140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ntarell"/>
                <a:ea typeface="DejaVu Sans"/>
              </a:rPr>
              <a:t> </a:t>
            </a:r>
            <a:r>
              <a:rPr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ntarell"/>
                <a:ea typeface="DejaVu Sans"/>
              </a:rPr>
              <a:t>ScyllaDB.com</a:t>
            </a:r>
            <a:endParaRPr/>
          </a:p>
        </p:txBody>
      </p:sp>
      <p:pic>
        <p:nvPicPr>
          <p:cNvPr id="689" name="Shape 821" descr=""/>
          <p:cNvPicPr/>
          <p:nvPr/>
        </p:nvPicPr>
        <p:blipFill>
          <a:blip r:embed="rId1"/>
          <a:stretch/>
        </p:blipFill>
        <p:spPr>
          <a:xfrm>
            <a:off x="1238760" y="1738080"/>
            <a:ext cx="2469960" cy="1237680"/>
          </a:xfrm>
          <a:prstGeom prst="rect">
            <a:avLst/>
          </a:prstGeom>
          <a:ln>
            <a:noFill/>
          </a:ln>
        </p:spPr>
      </p:pic>
      <p:sp>
        <p:nvSpPr>
          <p:cNvPr id="690" name="CustomShape 2"/>
          <p:cNvSpPr/>
          <p:nvPr/>
        </p:nvSpPr>
        <p:spPr>
          <a:xfrm>
            <a:off x="4032000" y="2133720"/>
            <a:ext cx="360" cy="105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3"/>
          <p:cNvSpPr/>
          <p:nvPr/>
        </p:nvSpPr>
        <p:spPr>
          <a:xfrm>
            <a:off x="4245120" y="2296080"/>
            <a:ext cx="4331880" cy="194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f3f3f3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SCYLLA, NoSQL GOES NATIVE</a:t>
            </a:r>
            <a:endParaRPr/>
          </a:p>
          <a:p>
            <a:pPr>
              <a:lnSpc>
                <a:spcPct val="100000"/>
              </a:lnSpc>
            </a:pPr>
            <a:r>
              <a:rPr lang="en-US" sz="20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Thank you.</a:t>
            </a:r>
            <a:endParaRPr/>
          </a:p>
        </p:txBody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Shape 54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294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Introduction to NoSQL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295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296" name="Shape 57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-1080" y="-28800"/>
            <a:ext cx="9140760" cy="5176080"/>
          </a:xfrm>
          <a:prstGeom prst="rect">
            <a:avLst/>
          </a:prstGeom>
          <a:solidFill>
            <a:srgbClr val="3a2d5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Shape 63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792720" y="2014560"/>
            <a:ext cx="8480520" cy="289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Introducing ScyllaDB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Compatibility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How it works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Roadmap</a:t>
            </a:r>
            <a:endParaRPr/>
          </a:p>
          <a:p>
            <a:pPr marL="457200" indent="-377640">
              <a:lnSpc>
                <a:spcPct val="100000"/>
              </a:lnSpc>
              <a:buClr>
                <a:srgbClr val="ffffff"/>
              </a:buClr>
              <a:buFont typeface="Roboto Condensed"/>
              <a:buChar char="❏"/>
            </a:pPr>
            <a:r>
              <a:rPr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Closing</a:t>
            </a:r>
            <a:endParaRPr/>
          </a:p>
        </p:txBody>
      </p:sp>
      <p:sp>
        <p:nvSpPr>
          <p:cNvPr id="300" name="CustomShape 3"/>
          <p:cNvSpPr/>
          <p:nvPr/>
        </p:nvSpPr>
        <p:spPr>
          <a:xfrm>
            <a:off x="821520" y="110664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AGENDA</a:t>
            </a:r>
            <a:endParaRPr/>
          </a:p>
        </p:txBody>
      </p:sp>
      <p:pic>
        <p:nvPicPr>
          <p:cNvPr id="301" name="Shape 66" descr=""/>
          <p:cNvPicPr/>
          <p:nvPr/>
        </p:nvPicPr>
        <p:blipFill>
          <a:blip r:embed="rId2"/>
          <a:stretch/>
        </p:blipFill>
        <p:spPr>
          <a:xfrm>
            <a:off x="435960" y="336960"/>
            <a:ext cx="1609920" cy="7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104" descr=""/>
          <p:cNvPicPr/>
          <p:nvPr/>
        </p:nvPicPr>
        <p:blipFill>
          <a:blip r:embed="rId1"/>
          <a:stretch/>
        </p:blipFill>
        <p:spPr>
          <a:xfrm>
            <a:off x="1868400" y="27360"/>
            <a:ext cx="7272360" cy="5140440"/>
          </a:xfrm>
          <a:prstGeom prst="rect">
            <a:avLst/>
          </a:prstGeom>
          <a:ln>
            <a:noFill/>
          </a:ln>
        </p:spPr>
      </p:pic>
      <p:sp>
        <p:nvSpPr>
          <p:cNvPr id="303" name="CustomShape 1"/>
          <p:cNvSpPr/>
          <p:nvPr/>
        </p:nvSpPr>
        <p:spPr>
          <a:xfrm>
            <a:off x="457200" y="1200240"/>
            <a:ext cx="737640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Written at Facebook, c. 2006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Java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Configurable replication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Symmetric (masterless) architecture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Geographical distribution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Widely deployed, 1000+ node clusters, many companies running multiple clusters</a:t>
            </a:r>
            <a:endParaRPr/>
          </a:p>
          <a:p>
            <a:pPr marL="457200" indent="-377640">
              <a:lnSpc>
                <a:spcPct val="115000"/>
              </a:lnSpc>
            </a:pPr>
            <a:r>
              <a:rPr lang="en-US" sz="2400" spc="-1" strike="noStrike">
                <a:solidFill>
                  <a:srgbClr val="4bbcd7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Prominent users: Netflix, Apple, ...</a:t>
            </a:r>
            <a:endParaRPr/>
          </a:p>
          <a:p>
            <a:pPr marL="457200" indent="-377640">
              <a:lnSpc>
                <a:spcPct val="115000"/>
              </a:lnSpc>
            </a:pPr>
            <a:endParaRPr/>
          </a:p>
          <a:p>
            <a:pPr marL="457200" indent="-377640">
              <a:lnSpc>
                <a:spcPct val="100000"/>
              </a:lnSpc>
            </a:pPr>
            <a:endParaRPr/>
          </a:p>
        </p:txBody>
      </p:sp>
      <p:pic>
        <p:nvPicPr>
          <p:cNvPr id="304" name="Shape 106" descr=""/>
          <p:cNvPicPr/>
          <p:nvPr/>
        </p:nvPicPr>
        <p:blipFill>
          <a:blip r:embed="rId2"/>
          <a:stretch/>
        </p:blipFill>
        <p:spPr>
          <a:xfrm>
            <a:off x="389160" y="298440"/>
            <a:ext cx="1703160" cy="71568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>
            <a:off x="2709360" y="205920"/>
            <a:ext cx="597420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3a2d55"/>
                </a:solidFill>
                <a:uFill>
                  <a:solidFill>
                    <a:srgbClr val="ffffff"/>
                  </a:solidFill>
                </a:uFill>
                <a:latin typeface="Roboto Condensed"/>
                <a:ea typeface="Roboto Condensed"/>
              </a:rPr>
              <a:t>About Apache Cassandra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457200" y="205920"/>
            <a:ext cx="8226360" cy="85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457200" y="1200240"/>
            <a:ext cx="8226360" cy="372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Shape 114" descr=""/>
          <p:cNvPicPr/>
          <p:nvPr/>
        </p:nvPicPr>
        <p:blipFill>
          <a:blip r:embed="rId1"/>
          <a:stretch/>
        </p:blipFill>
        <p:spPr>
          <a:xfrm>
            <a:off x="268200" y="229680"/>
            <a:ext cx="8599320" cy="452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Application>LibreOffice/5.0.0.5$Linux_X86_64 LibreOffice_project/00$Build-5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language>en-US</dc:language>
  <cp:lastModifiedBy>Raphael Carvalho</cp:lastModifiedBy>
  <dcterms:modified xsi:type="dcterms:W3CDTF">2016-07-10T16:41:03Z</dcterms:modified>
  <cp:revision>31</cp:revision>
</cp:coreProperties>
</file>